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1" r:id="rId19"/>
    <p:sldId id="277" r:id="rId20"/>
    <p:sldId id="278" r:id="rId21"/>
    <p:sldId id="259" r:id="rId22"/>
  </p:sldIdLst>
  <p:sldSz cx="12192000" cy="6858000"/>
  <p:notesSz cx="10018713" cy="6888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21" autoAdjust="0"/>
  </p:normalViewPr>
  <p:slideViewPr>
    <p:cSldViewPr snapToGrid="0">
      <p:cViewPr>
        <p:scale>
          <a:sx n="50" d="100"/>
          <a:sy n="50" d="100"/>
        </p:scale>
        <p:origin x="1891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814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5313" y="1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0C6B-64BA-4BD9-A51F-C0FBAEF69B7A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42089"/>
            <a:ext cx="4341814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5313" y="6542089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2012F-4CB9-4706-81F9-637504CC05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84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11-29T07:48:08.73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79 0,'26'0'94,"26"-51"-63,0 51 0,-26 0 0,0 0-31,26 0 32,-27 0-32,79 0 31,-78 0-31,26 0 16,-26 0-1,0 0 32,26 0-47,-1 0 31,1 0 47,-26 0-62,0 0 0,0 0-16,0 0 31,52 0-31,-52 0 16,25 0-1,-25 0 16,26 0-31,26 0 32,-52 0-32,0 0 15,26 0 1,25 0 0,-25 0 15,-26 0 0,26 0-15,-26 0-1,0 0 1,0 0 0,0 0-1,25 0 1,1 0-1,0 0 32,-26 0-31,0 0 0,26 0-1,-26 0 1,26 0-1,-1 0 17,-25 0-32,26 0 31,0 0-15,0 0-1,-26 0 1,0 0 31,0 0-47,0 0 15,-1 0 32,27 0-31,0 0-1,-26 0 1,0 0-16,26 0 16,-26 0-1,0 0 1,0 0-16,-1 0 31,1 0-15,26 0 281,0 0-282,0 0 1,-26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11-29T07:55:06.4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0,'26'0'297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11-29T07:55:09.65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4954" y="1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CBEFD76-7C2A-4935-8C38-56F61F4F8D2E}" type="datetimeFigureOut">
              <a:rPr lang="cs-CZ" smtClean="0"/>
              <a:t>11.12.2024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542561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4954" y="6542561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2F0BD51-4C3B-4285-B690-33D827EDD7E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9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11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 žádost o dotaci bude obsahovat jeden komplexní projekt. V rámci jedné žádosti nelze požadovat finanční prostředky na několik nesouvisejících účelů žádosti o dotaci.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40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zabezpečení pořízeného majetku po dobu 5 let (ztráta, poškození, zneužití, či převodu na jinou FO nebo PO)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76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dotace nesmí provozovat výdělečnou činnost v souvislosti s projektem, na který mu byla dotace poskytnuta.</a:t>
            </a:r>
            <a:endParaRPr lang="cs-CZ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97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Výjimku tvoří pouze osobní náklady za měsíc prosinec 2025, které mohou být uhrazeny nejpozději do 20. 1. 2026 (datum hotovostní úhrady nebo datum uskutečnění bankovního převodu).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8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91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58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Psát do předběžného rozpočtu (příp. popisu projektu) co nejkonkrétněji →</a:t>
            </a:r>
            <a:r>
              <a:rPr lang="cs-CZ" baseline="0" dirty="0"/>
              <a:t> tvorba smlouvy, možnost použití na uvedené oblasti a aktivity.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89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985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někteří žadatelé například vybírají vstupné na podpořené akce, o kterém se ani předem nedozvíme, které může a nemusí souviset s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ufinancováním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daného projektu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ubytování zneužíváno např. lektory, kteří se ubytovávají den, dva před jednorázovou akcí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nadužívání cestovného, u kterého lze mnohdy těžko posoudit, zda souvisí s projektem – proplácení PHM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doplnění odbornosti u personálního zajištění (častokrát nevíme, zda například přednášející má odpovídající kvalifikaci resp. z praxe víme, že nemívá)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zaokrouhlení požadované částky na celé koruny dolů (někteří žadatelé uváděli požadavky na dotaci včetně haléřů, což není akceptovatelné)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080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- uvádět odbornost lektorů </a:t>
            </a:r>
          </a:p>
          <a:p>
            <a:pPr marL="0" indent="0">
              <a:buFontTx/>
              <a:buNone/>
            </a:pPr>
            <a:r>
              <a:rPr lang="cs-CZ" dirty="0"/>
              <a:t>- psát jako pro paní z masny</a:t>
            </a:r>
          </a:p>
          <a:p>
            <a:pPr marL="171450" indent="-171450">
              <a:buFontTx/>
              <a:buChar char="-"/>
            </a:pPr>
            <a:r>
              <a:rPr lang="cs-CZ" dirty="0"/>
              <a:t>dotace má být určena na „prevenci“ – často bývají projekty o dopravě a o jídle</a:t>
            </a:r>
          </a:p>
          <a:p>
            <a:pPr marL="171450" indent="-171450">
              <a:buFontTx/>
              <a:buChar char="-"/>
            </a:pPr>
            <a:r>
              <a:rPr lang="cs-CZ" dirty="0"/>
              <a:t>důležité obsahové vyhodnocení projektu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12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98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</a:t>
            </a:r>
            <a:r>
              <a:rPr lang="cs-CZ" baseline="0" dirty="0"/>
              <a:t> možnost konzultací (konzultace neznamená „</a:t>
            </a:r>
            <a:r>
              <a:rPr lang="cs-CZ" baseline="0" dirty="0" err="1"/>
              <a:t>předschválení</a:t>
            </a:r>
            <a:r>
              <a:rPr lang="cs-CZ" baseline="0" dirty="0"/>
              <a:t>“ projektu)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23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87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- záložka Informace pro žadatele – aktuální informace – způsob přihlášení, nečinnost systému apod.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78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33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09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možné</a:t>
            </a:r>
            <a:r>
              <a:rPr lang="cs-CZ" baseline="0" dirty="0"/>
              <a:t> podat dvě žádosti na dva různé projekty v rámci dotačního programu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rozpočet navýšen o 200 000 Kč vzhledem k minulému roku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poskytováno 100 % na uznatelné náklady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34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na pořadí žádostí nezáleží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25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nestátní nezisková organizace, která má sídlo mimo územní obvod Karlovarského kraje, pokud zde bude realizovat svůj projekt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možné také realizovat preventivní projekty ve školách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7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12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DF51B-D342-4289-82CC-128604CC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AB550-134A-4E37-8E30-EDC4EDE28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C47E0B-2075-454E-8A93-6FFAC6B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120C3D-4A06-4D0B-AB57-8BBBF0E0AF84}" type="datetimeFigureOut">
              <a:rPr lang="cs-CZ" smtClean="0"/>
              <a:pPr/>
              <a:t>11.12.2024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D7109-F06A-4D03-A88D-FD257F8A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3DD79-A9AF-49C2-9859-3B3A78A6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E727C-E27F-4158-931F-2B5D89529EE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BE92647-9B19-47C1-AC66-2A3B5435A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29116"/>
            <a:ext cx="1808285" cy="8213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4704293-3023-47BE-BA62-4E76687DA0B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6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0D4B5-57AE-439E-A207-2FAD2B9A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299FD2-8BF8-47A9-8C1F-C1F77F3F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12949E-5C91-4C45-9BE6-A3F89A18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941B2-D0C0-478A-8E56-6A0B0A27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45231-B470-43E1-82E4-766F8286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89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15EF97-7185-4608-A422-FB7794FAF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18B553-187F-4EE7-9D2C-2CC5453E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3B997-8FA4-4429-9199-496CB8F2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0ABDB-BF76-4EB4-9DE3-1A8BF1B6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DD04C-E2D7-4360-B229-FBE4964B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05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384D4-6C23-48F8-87EA-6B2C8A06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425298" cy="1325563"/>
          </a:xfrm>
        </p:spPr>
        <p:txBody>
          <a:bodyPr/>
          <a:lstStyle>
            <a:lvl1pPr>
              <a:defRPr cap="small" baseline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F2F447-7429-4253-847F-66ECD0B1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8A645-DF94-4B24-84F9-376CA350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5. 1. 2022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C7E6D-4642-4F68-89C7-DC6BB432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F40FC-0211-40A2-834E-3BF50AAE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2B4006-6C57-4B75-A227-F9674B317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1313" y="365125"/>
            <a:ext cx="923860" cy="102549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C95369E-32CA-42BF-A6A9-975A06D9BE5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80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D6390-1764-46F0-93A9-F97CCD4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EEF3B-E65D-488E-A14B-F0F91D28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5. 1. 2022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2F30D-B9A3-421A-AD39-7DC05DAB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67469-136A-4E11-BBFD-074A3995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492918F-F2AC-4486-96D0-1FFF4B35C456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A137061-5A75-4E8C-BE6D-98BB0675C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9165" y="5048728"/>
            <a:ext cx="1808285" cy="8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7CFC8-3561-49B6-AC61-4C117DCD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531C90-2084-48F2-95EC-7022D5D32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F2EB37-460B-45DB-AFFB-E8092E3F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EDB0E0-7325-4273-BD0C-FC188DB3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D0CBA1-01AF-4396-BD95-C32CE09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78FFEE-B44D-47DA-A9CF-559F5D8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81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A7F49-8836-4674-AF61-0963C70F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5D4ABE-BBC7-4871-BA75-A9A02529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785536-B557-40AB-A0A8-5B34184E7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D22CA-09E8-4779-A2F6-8B599FBA7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480AFF-8B10-48BF-9F34-64949D8D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7F2D05-025B-482D-AD8D-88803D07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16138E-7332-4418-B8A2-D4D59B10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B99DD0-11C7-4317-A6CD-130080DE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5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93268-82EA-412A-974B-7CD04C1F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C9B631-2EB8-4DAB-B4EA-1ABF6D68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18FA0-9851-4586-A89A-C8932851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6327C0-7258-4D58-B229-4CC39CEB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2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AF43A1-4C2A-4268-9391-1B772D3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412016-4F82-47F6-A3D4-60E6AC30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62B538-5A5C-4F87-A21D-75F62E96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71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2F201-3C6B-44A2-8A39-4AEC9BFD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8EF82-554B-4591-A002-46B6F4FB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8B098-317A-4A06-B0F1-DD43C79A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35E8E4-4205-413F-9DF6-939D2CC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0EB586-D56D-4CAC-9AF7-ADEE34CE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47AA7-0BB0-4504-B0C7-D8D6E7A0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36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EDA98-3911-4527-A510-1B735B88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CE3B63-2462-4F45-A518-2441E8EFE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72B1B0-2D7F-47FB-AD67-41AF63A5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C7258A-4891-45FA-8DBC-13FD57C7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718776-5DE4-4D6D-89E3-4ADF5218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DE1D7-49E0-4ADA-BF03-8026C9D3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57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935FE0-853B-4DCF-BBF1-D3A98163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08FDD0-3211-4B90-8ABC-0ED5D502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D47BC-12F7-4A7C-9A19-2CBA9E433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70127-E519-4439-9214-B4EA32BDF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517DE0-46C2-4EE9-A33F-8408F6FA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8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odrobny_popis_projektu.doc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Podrobn&#253;%20popis%20projektu%202025%20MANU&#193;L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a.tymrova@kr-karlovarsky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tina.valentova@kr-karlovarsky.cz" TargetMode="External"/><Relationship Id="rId4" Type="http://schemas.openxmlformats.org/officeDocument/2006/relationships/hyperlink" Target="mailto:tereza.paskova@kr-karlovarsky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karlovarsky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Program_PK_a_ZCH_2025.docx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4630B-80DE-47B1-BE44-9ABDE9D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37" y="2774932"/>
            <a:ext cx="11900882" cy="161314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cs-CZ" sz="4400" b="1" dirty="0">
                <a:solidFill>
                  <a:srgbClr val="312783"/>
                </a:solidFill>
              </a:rPr>
            </a:br>
            <a:r>
              <a:rPr lang="cs-CZ" sz="4400" b="1" dirty="0">
                <a:solidFill>
                  <a:srgbClr val="312783"/>
                </a:solidFill>
              </a:rPr>
              <a:t>Program prevence kriminality</a:t>
            </a:r>
            <a:br>
              <a:rPr lang="cs-CZ" sz="4400" b="1" dirty="0">
                <a:solidFill>
                  <a:srgbClr val="312783"/>
                </a:solidFill>
              </a:rPr>
            </a:br>
            <a:r>
              <a:rPr lang="cs-CZ" sz="4400" b="1" dirty="0">
                <a:solidFill>
                  <a:srgbClr val="312783"/>
                </a:solidFill>
              </a:rPr>
              <a:t>a závislostního chování 2025</a:t>
            </a:r>
            <a:br>
              <a:rPr lang="cs-CZ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D06E21-22DA-46B6-9C4D-2DAA40B6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64" y="5911312"/>
            <a:ext cx="3571336" cy="47777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312783"/>
                </a:solidFill>
              </a:rPr>
              <a:t>11</a:t>
            </a:r>
            <a:r>
              <a:rPr lang="cs-CZ" sz="20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12. 2024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1B882D1-A07D-4DF2-AD65-E4E8306857C7}"/>
              </a:ext>
            </a:extLst>
          </p:cNvPr>
          <p:cNvSpPr txBox="1">
            <a:spLocks/>
          </p:cNvSpPr>
          <p:nvPr/>
        </p:nvSpPr>
        <p:spPr>
          <a:xfrm>
            <a:off x="6205491" y="5619555"/>
            <a:ext cx="7613111" cy="642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2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bezpečnosti a prevence, Odbor bezpečnosti a krizového řízení, KÚKK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2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krajských dotací, Odbor investic, KÚKK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6701400-D0C1-428F-9F06-75BD502F02E0}"/>
              </a:ext>
            </a:extLst>
          </p:cNvPr>
          <p:cNvSpPr txBox="1">
            <a:spLocks/>
          </p:cNvSpPr>
          <p:nvPr/>
        </p:nvSpPr>
        <p:spPr>
          <a:xfrm>
            <a:off x="549737" y="5433533"/>
            <a:ext cx="10791647" cy="477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sz="20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seminář pro žadatele</a:t>
            </a:r>
          </a:p>
        </p:txBody>
      </p:sp>
    </p:spTree>
    <p:extLst>
      <p:ext uri="{BB962C8B-B14F-4D97-AF65-F5344CB8AC3E}">
        <p14:creationId xmlns:p14="http://schemas.microsoft.com/office/powerpoint/2010/main" val="164156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16" y="-166074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478" y="1119766"/>
            <a:ext cx="12055522" cy="523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Účel, předmět dotace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500" dirty="0"/>
              <a:t>Dotace je určena na projekty z oblasti bezpečnosti a prevence, které se zaměřují výhradně na potlačování sociálně patologických jevů a zvyšují pocit bezpečí občanů na území měst a obcí v Karlovarském kraji:</a:t>
            </a:r>
          </a:p>
          <a:p>
            <a:r>
              <a:rPr lang="cs-CZ" sz="2500" b="1" dirty="0"/>
              <a:t>studie, výzkumné práce </a:t>
            </a:r>
            <a:r>
              <a:rPr lang="cs-CZ" sz="2500" dirty="0"/>
              <a:t>(např. odborné projekty zpracování statistik vývoje nápadu trestné činnosti v obci, ankety a průzkumy veřejného mínění týkající se bezpečnostní situace v obci, analýzy drogové scény a výskytu závislostního chování v obci aj.), </a:t>
            </a:r>
          </a:p>
          <a:p>
            <a:pPr lvl="0"/>
            <a:r>
              <a:rPr lang="cs-CZ" sz="2500" b="1" dirty="0"/>
              <a:t>podpora informovanosti občanů, medializaci problematiky prevence kriminality a závislostního chování </a:t>
            </a:r>
            <a:r>
              <a:rPr lang="cs-CZ" sz="2500" dirty="0"/>
              <a:t>(např. informační kampaně na rizikové téma, motivace občanů k aktivnímu přístupu pro zajišťování vlastního zdraví, bezpečnosti, a ochrany majetku),</a:t>
            </a:r>
          </a:p>
          <a:p>
            <a:pPr lvl="0"/>
            <a:r>
              <a:rPr lang="cs-CZ" sz="2500" dirty="0"/>
              <a:t>projekty zaměřené na </a:t>
            </a:r>
            <a:r>
              <a:rPr lang="cs-CZ" sz="2500" b="1" dirty="0"/>
              <a:t>odstraňování kriminogenních situací</a:t>
            </a:r>
            <a:r>
              <a:rPr lang="cs-CZ" sz="2500" dirty="0"/>
              <a:t>, omezování příležitostí ke spáchání zejména majetkové trestné činnosti (dále jen „TČ“) a na zvyšování pravděpodobnosti dopadení pachatele, </a:t>
            </a:r>
          </a:p>
          <a:p>
            <a:pPr lvl="0"/>
            <a:r>
              <a:rPr lang="cs-CZ" sz="2500" b="1" dirty="0"/>
              <a:t>vzdělávání odborné i laické veřejnosti zejména v oblasti nových hrozeb a trendů </a:t>
            </a:r>
            <a:r>
              <a:rPr lang="cs-CZ" sz="2500" dirty="0"/>
              <a:t>(kriminalita v kybernetickém prostředí, nelátkové závislosti, nové psychoaktivní látky, sebepoškozování, (digitální) </a:t>
            </a:r>
            <a:r>
              <a:rPr lang="cs-CZ" sz="2500" dirty="0" err="1"/>
              <a:t>wellbeing</a:t>
            </a:r>
            <a:r>
              <a:rPr lang="cs-CZ" sz="2500" dirty="0"/>
              <a:t>, duševní zdraví, finanční gramotnost, dluhové poradenství, extremismus, rasismus, domácí násilí aj.)</a:t>
            </a:r>
          </a:p>
          <a:p>
            <a:pPr lvl="0"/>
            <a:r>
              <a:rPr lang="cs-CZ" sz="2500" dirty="0">
                <a:solidFill>
                  <a:srgbClr val="C00000"/>
                </a:solidFill>
              </a:rPr>
              <a:t>aktivity podporující prohlubování a navazování nové spolupráce odborné veřejnosti ze státního i nestátního sektoru za účelem prevence sociálně patologických jevů,</a:t>
            </a:r>
          </a:p>
          <a:p>
            <a:pPr lvl="0"/>
            <a:r>
              <a:rPr lang="cs-CZ" sz="2500" dirty="0"/>
              <a:t>bezpečnostní cvičení a nácviky ve školách a školských zařízení (např. ozbrojený útočník),</a:t>
            </a:r>
          </a:p>
          <a:p>
            <a:pPr lvl="0"/>
            <a:r>
              <a:rPr lang="cs-CZ" sz="2500" b="1" dirty="0"/>
              <a:t>pomoc rizikovým skupinám osob</a:t>
            </a:r>
            <a:r>
              <a:rPr lang="cs-CZ" sz="2500" dirty="0"/>
              <a:t>, (potenciálním) obětem TČ (např. děti a mládež, senioři, „problémové“ rodiny, národnostní a etnické menšiny, obyvatelé v sociálně vyloučených lokalitách),</a:t>
            </a:r>
          </a:p>
          <a:p>
            <a:pPr lvl="0"/>
            <a:r>
              <a:rPr lang="cs-CZ" sz="2500" b="1" dirty="0"/>
              <a:t>práci s pachateli TČ</a:t>
            </a:r>
            <a:r>
              <a:rPr lang="cs-CZ" sz="2500" dirty="0"/>
              <a:t>, </a:t>
            </a:r>
            <a:r>
              <a:rPr lang="cs-CZ" sz="2500" b="1" dirty="0"/>
              <a:t>snižování recidivy</a:t>
            </a:r>
            <a:r>
              <a:rPr lang="cs-CZ" sz="2500" dirty="0"/>
              <a:t>,</a:t>
            </a:r>
          </a:p>
          <a:p>
            <a:pPr lvl="0"/>
            <a:r>
              <a:rPr lang="cs-CZ" sz="2500" b="1" dirty="0"/>
              <a:t>realizaci akcí či resocializačních pobytů </a:t>
            </a:r>
            <a:r>
              <a:rPr lang="cs-CZ" sz="2500" dirty="0"/>
              <a:t>zaměřených na zmírnění či odstranění projevů rizikového chování </a:t>
            </a:r>
            <a:r>
              <a:rPr lang="cs-CZ" sz="2500" dirty="0" err="1"/>
              <a:t>predelikventních</a:t>
            </a:r>
            <a:r>
              <a:rPr lang="cs-CZ" sz="2500" dirty="0"/>
              <a:t> a delikventních dětí a mládeže ze závadového prostředí, s poruchami chování, ohrožené sociálně patologickými jevy.</a:t>
            </a:r>
          </a:p>
          <a:p>
            <a:pPr marL="0" indent="0">
              <a:buNone/>
            </a:pPr>
            <a:r>
              <a:rPr lang="cs-CZ" sz="2500" dirty="0"/>
              <a:t>     Program pobytu bude zaměřen alespoň na jednu z uvedených oblastí: </a:t>
            </a:r>
          </a:p>
          <a:p>
            <a:pPr marL="0" lvl="0" indent="0">
              <a:buNone/>
            </a:pPr>
            <a:r>
              <a:rPr lang="cs-CZ" sz="2500" dirty="0"/>
              <a:t>	- prevence kriminality</a:t>
            </a:r>
          </a:p>
          <a:p>
            <a:pPr marL="0" lvl="0" indent="0">
              <a:buNone/>
            </a:pPr>
            <a:r>
              <a:rPr lang="cs-CZ" sz="2500" dirty="0"/>
              <a:t>	- prevence závislostního chování</a:t>
            </a:r>
          </a:p>
          <a:p>
            <a:pPr marL="0" lvl="0" indent="0">
              <a:buNone/>
            </a:pPr>
            <a:r>
              <a:rPr lang="cs-CZ" sz="2500" dirty="0"/>
              <a:t>	- protidrogová prevence</a:t>
            </a:r>
          </a:p>
          <a:p>
            <a:pPr lvl="0"/>
            <a:r>
              <a:rPr lang="cs-CZ" sz="2500" dirty="0"/>
              <a:t>projekty z oblasti </a:t>
            </a:r>
            <a:r>
              <a:rPr lang="cs-CZ" sz="2500" b="1" dirty="0"/>
              <a:t>protidrogové prevence a prevence závislostního chování</a:t>
            </a:r>
            <a:r>
              <a:rPr lang="cs-CZ" sz="250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65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697" y="-110655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358" y="1147474"/>
            <a:ext cx="11757284" cy="53271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Dotace lze použít výhradně na: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dirty="0"/>
              <a:t>úhradu nezbytně nutných nákladů (výdajů) na realizaci projektu,</a:t>
            </a:r>
          </a:p>
          <a:p>
            <a:pPr marL="0" indent="0" algn="ctr">
              <a:buNone/>
            </a:pPr>
            <a:r>
              <a:rPr lang="cs-CZ" dirty="0"/>
              <a:t>tj. na náklady osobní, provozní a drobný hmotný neinvestiční majetek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C00000"/>
                </a:solidFill>
              </a:rPr>
              <a:t>Osobní náklady </a:t>
            </a:r>
            <a:r>
              <a:rPr lang="cs-CZ" sz="1800" dirty="0"/>
              <a:t>tvoří odměny za provedenou práci mimo pracovní poměr nutnou k vlastní realizaci projektu </a:t>
            </a:r>
            <a:r>
              <a:rPr lang="cs-CZ" sz="1500" dirty="0"/>
              <a:t>(</a:t>
            </a:r>
            <a:r>
              <a:rPr lang="cs-CZ" sz="1500" b="1" dirty="0">
                <a:solidFill>
                  <a:srgbClr val="C00000"/>
                </a:solidFill>
              </a:rPr>
              <a:t>DPP</a:t>
            </a:r>
            <a:r>
              <a:rPr lang="cs-CZ" sz="1500" dirty="0">
                <a:solidFill>
                  <a:srgbClr val="C00000"/>
                </a:solidFill>
              </a:rPr>
              <a:t>, </a:t>
            </a:r>
            <a:r>
              <a:rPr lang="cs-CZ" sz="1500" b="1" dirty="0">
                <a:solidFill>
                  <a:srgbClr val="C00000"/>
                </a:solidFill>
              </a:rPr>
              <a:t>DPČ, fakturované personální služby</a:t>
            </a:r>
            <a:r>
              <a:rPr lang="cs-CZ" sz="1500" dirty="0"/>
              <a:t>). </a:t>
            </a:r>
            <a:r>
              <a:rPr lang="cs-CZ" sz="1800" dirty="0"/>
              <a:t>Osobní náklady jsou pro účely použití dotace uznatelné až do výše 100 % poskytnutých finančních prostředků.</a:t>
            </a:r>
            <a:br>
              <a:rPr lang="cs-CZ" sz="1800" dirty="0"/>
            </a:br>
            <a:r>
              <a:rPr lang="cs-CZ" sz="1800" dirty="0"/>
              <a:t>Při stanovení nákladů na odměny za provedenou práci/pracovní činnost musí být respektována výše v místě realizace a čase obvyklá. 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C00000"/>
                </a:solidFill>
              </a:rPr>
              <a:t>Provozní náklady </a:t>
            </a:r>
            <a:r>
              <a:rPr lang="cs-CZ" sz="1800" dirty="0"/>
              <a:t>jsou náklady vynaložené v přímé souvislosti s realizací projektu, jsou nezbytné pro realizaci projektu, a jsou identifikovatelné, účetně evidované, ověřitelné a podložené průkaznými účetními záznamy.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C00000"/>
                </a:solidFill>
              </a:rPr>
              <a:t>Drobný hmotný neinvestiční majetek </a:t>
            </a:r>
            <a:r>
              <a:rPr lang="cs-CZ" sz="1800" dirty="0"/>
              <a:t>je majetek, jehož vstupní cena je max. </a:t>
            </a:r>
            <a:r>
              <a:rPr lang="cs-CZ" sz="1800" b="1" dirty="0">
                <a:solidFill>
                  <a:srgbClr val="C00000"/>
                </a:solidFill>
              </a:rPr>
              <a:t>40 000 Kč/ks</a:t>
            </a:r>
            <a:r>
              <a:rPr lang="cs-CZ" sz="1800" dirty="0"/>
              <a:t>. Do vstupní ceny majetku se započítávají také vedlejší pořizovací náklady, tj. náklady s pořízením majetku související </a:t>
            </a:r>
            <a:r>
              <a:rPr lang="cs-CZ" sz="1500" dirty="0"/>
              <a:t>(např. dopravné, náklady montáž). </a:t>
            </a:r>
            <a:br>
              <a:rPr lang="cs-CZ" sz="1800" dirty="0"/>
            </a:br>
            <a:r>
              <a:rPr lang="cs-CZ" sz="1900" dirty="0"/>
              <a:t>V rámci jedné žádosti o dotaci/jednoho projektu nesmí celková částka za drobný hmotný neinvestiční majetek přesáhnout 1/3 z celkové požadované </a:t>
            </a:r>
            <a:r>
              <a:rPr lang="cs-CZ" sz="1500" dirty="0"/>
              <a:t>(resp. poskytnuté) </a:t>
            </a:r>
            <a:r>
              <a:rPr lang="cs-CZ" sz="1900" dirty="0"/>
              <a:t>částky dotace.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C32E5964-0D61-46B2-982E-1ADE2D6C4606}"/>
              </a:ext>
            </a:extLst>
          </p:cNvPr>
          <p:cNvSpPr/>
          <p:nvPr/>
        </p:nvSpPr>
        <p:spPr>
          <a:xfrm flipH="1">
            <a:off x="6596046" y="390113"/>
            <a:ext cx="2503096" cy="137636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7B68F0-5121-4643-986B-F866B4AB8721}"/>
              </a:ext>
            </a:extLst>
          </p:cNvPr>
          <p:cNvSpPr txBox="1"/>
          <p:nvPr/>
        </p:nvSpPr>
        <p:spPr>
          <a:xfrm>
            <a:off x="6896669" y="577527"/>
            <a:ext cx="3085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Zrušení </a:t>
            </a:r>
          </a:p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výše </a:t>
            </a:r>
          </a:p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hodinových sazeb!</a:t>
            </a:r>
          </a:p>
        </p:txBody>
      </p:sp>
    </p:spTree>
    <p:extLst>
      <p:ext uri="{BB962C8B-B14F-4D97-AF65-F5344CB8AC3E}">
        <p14:creationId xmlns:p14="http://schemas.microsoft.com/office/powerpoint/2010/main" val="8587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989" y="-153504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989" y="1149304"/>
            <a:ext cx="11757284" cy="528060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cs-CZ" sz="4500" b="1" dirty="0">
                <a:solidFill>
                  <a:srgbClr val="C00000"/>
                </a:solidFill>
              </a:rPr>
              <a:t>Dotace se neposkytuje na:</a:t>
            </a:r>
          </a:p>
          <a:p>
            <a:pPr marL="0" indent="0" algn="ctr">
              <a:buNone/>
            </a:pPr>
            <a:endParaRPr lang="cs-CZ" sz="4500" b="1" dirty="0">
              <a:solidFill>
                <a:srgbClr val="C00000"/>
              </a:solidFill>
            </a:endParaRPr>
          </a:p>
          <a:p>
            <a:pPr lvl="0"/>
            <a:r>
              <a:rPr lang="cs-CZ" dirty="0"/>
              <a:t>projekty zaměřené na </a:t>
            </a:r>
            <a:r>
              <a:rPr lang="cs-CZ" b="1" dirty="0"/>
              <a:t>zvýšení bezpečnosti v dopravě (BESIP),</a:t>
            </a:r>
            <a:endParaRPr lang="cs-CZ" b="1" i="1" dirty="0"/>
          </a:p>
          <a:p>
            <a:pPr lvl="0"/>
            <a:r>
              <a:rPr lang="cs-CZ" dirty="0"/>
              <a:t>projekty z oblasti sociální prevence na primární úrovni bez prvků prevence kriminality, či závislostního chování,</a:t>
            </a:r>
            <a:endParaRPr lang="cs-CZ" b="1" i="1" dirty="0"/>
          </a:p>
          <a:p>
            <a:pPr lvl="0"/>
            <a:r>
              <a:rPr lang="cs-CZ" b="1" dirty="0"/>
              <a:t>registrované sociální služby </a:t>
            </a:r>
            <a:r>
              <a:rPr lang="cs-CZ" dirty="0"/>
              <a:t>dle zákona č. 108/2006 Sb., o sociálních službách, ve znění pozdějších předpisů,</a:t>
            </a:r>
            <a:endParaRPr lang="cs-CZ" b="1" i="1" dirty="0"/>
          </a:p>
          <a:p>
            <a:pPr lvl="0"/>
            <a:r>
              <a:rPr lang="cs-CZ" dirty="0"/>
              <a:t>nákup služebního stejnokroje, věcí osobní potřeby a vybavení strážníků obecní policie nesloužící k preventivním účelům (např. ve smyslu § 18 zákona č. 553/1991 Sb., o obecní policii, ve znění pozdějších předpisů),</a:t>
            </a:r>
            <a:endParaRPr lang="cs-CZ" b="1" i="1" dirty="0"/>
          </a:p>
          <a:p>
            <a:pPr lvl="0"/>
            <a:r>
              <a:rPr lang="cs-CZ" dirty="0"/>
              <a:t>dlouhodobý technický majetek (např. kamerové systémy),</a:t>
            </a:r>
            <a:endParaRPr lang="cs-CZ" b="1" i="1" dirty="0"/>
          </a:p>
          <a:p>
            <a:pPr lvl="0"/>
            <a:r>
              <a:rPr lang="cs-CZ" b="1" dirty="0"/>
              <a:t>reprezentaci, tj. pohoštění a dary </a:t>
            </a:r>
            <a:r>
              <a:rPr lang="cs-CZ" dirty="0"/>
              <a:t>(mimo společné stravování účastníků pobytových akcí s noclehem a příměstských táborů, a věcných cen do soutěží souvisejících s projektem v hodnotě max. 500 Kč pro 1 osobu),</a:t>
            </a:r>
            <a:endParaRPr lang="cs-CZ" b="1" i="1" dirty="0"/>
          </a:p>
          <a:p>
            <a:pPr lvl="0"/>
            <a:r>
              <a:rPr lang="cs-CZ" b="1" dirty="0"/>
              <a:t>úhradu ubytování </a:t>
            </a:r>
            <a:r>
              <a:rPr lang="cs-CZ" dirty="0"/>
              <a:t>(mimo termín konání pobytových akcí s noclehem),</a:t>
            </a:r>
            <a:endParaRPr lang="cs-CZ" b="1" i="1" dirty="0"/>
          </a:p>
          <a:p>
            <a:pPr lvl="0"/>
            <a:r>
              <a:rPr lang="cs-CZ" dirty="0"/>
              <a:t>pokuty,</a:t>
            </a:r>
            <a:endParaRPr lang="cs-CZ" b="1" i="1" dirty="0"/>
          </a:p>
          <a:p>
            <a:pPr lvl="0"/>
            <a:r>
              <a:rPr lang="cs-CZ" dirty="0"/>
              <a:t>sankce,</a:t>
            </a:r>
            <a:endParaRPr lang="cs-CZ" b="1" i="1" dirty="0"/>
          </a:p>
          <a:p>
            <a:pPr lvl="0"/>
            <a:r>
              <a:rPr lang="cs-CZ" dirty="0"/>
              <a:t>penále,</a:t>
            </a:r>
            <a:endParaRPr lang="cs-CZ" b="1" i="1" dirty="0"/>
          </a:p>
          <a:p>
            <a:pPr lvl="0"/>
            <a:r>
              <a:rPr lang="cs-CZ" dirty="0"/>
              <a:t>úroky z úvěrů,</a:t>
            </a:r>
            <a:endParaRPr lang="cs-CZ" b="1" i="1" dirty="0"/>
          </a:p>
          <a:p>
            <a:pPr lvl="0"/>
            <a:r>
              <a:rPr lang="cs-CZ" dirty="0"/>
              <a:t>náhrady škod,</a:t>
            </a:r>
            <a:endParaRPr lang="cs-CZ" b="1" i="1" dirty="0"/>
          </a:p>
          <a:p>
            <a:pPr lvl="0"/>
            <a:r>
              <a:rPr lang="cs-CZ" b="1" dirty="0"/>
              <a:t>pojistné (mimo povinně odváděné pojistné v rámci mezd)</a:t>
            </a:r>
            <a:r>
              <a:rPr lang="cs-CZ" dirty="0"/>
              <a:t>,</a:t>
            </a:r>
            <a:endParaRPr lang="cs-CZ" b="1" i="1" dirty="0"/>
          </a:p>
          <a:p>
            <a:pPr lvl="0"/>
            <a:r>
              <a:rPr lang="cs-CZ" dirty="0"/>
              <a:t>dlouhodobé nájemné a provozní náklady fungujících a dlouhodobě zavedených služeb,</a:t>
            </a:r>
            <a:endParaRPr lang="cs-CZ" b="1" i="1" dirty="0"/>
          </a:p>
          <a:p>
            <a:pPr lvl="0"/>
            <a:r>
              <a:rPr lang="cs-CZ" dirty="0"/>
              <a:t>hmotný majetek, jehož cena je vyšší než 40 000 Kč/1 ks (pořízení investičního majetku),</a:t>
            </a:r>
            <a:endParaRPr lang="cs-CZ" b="1" i="1" dirty="0"/>
          </a:p>
          <a:p>
            <a:pPr lvl="0"/>
            <a:r>
              <a:rPr lang="cs-CZ" dirty="0"/>
              <a:t>výdaje na mzdy a úhrady cestovních výdajů zaměstnanců žadatele, které nemají žádnou souvislost s realizací projektu,</a:t>
            </a:r>
            <a:endParaRPr lang="cs-CZ" b="1" i="1" dirty="0"/>
          </a:p>
          <a:p>
            <a:pPr lvl="0"/>
            <a:r>
              <a:rPr lang="cs-CZ" dirty="0"/>
              <a:t>výdaje na mzdy a úhrady cestovních výdajů funkcionářů žadatele (odměny členů statutárních orgánů právnických osob, zmocněnců),</a:t>
            </a:r>
            <a:endParaRPr lang="cs-CZ" b="1" i="1" dirty="0"/>
          </a:p>
          <a:p>
            <a:pPr lvl="0"/>
            <a:r>
              <a:rPr lang="cs-CZ" dirty="0"/>
              <a:t>nákup, pronájem a úhradu jakýchkoli materiálů, věcí, vybavení, prostorů, cestovného a odměn za práce a pracovní činnosti, které bezprostředně nesouvisejí s realizací projektu</a:t>
            </a:r>
            <a:endParaRPr lang="cs-CZ" b="1" i="1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38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902" y="23302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207" y="1254225"/>
            <a:ext cx="11757284" cy="5327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Realizace projektu</a:t>
            </a:r>
          </a:p>
          <a:p>
            <a:pPr marL="0" indent="0" algn="ctr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978538"/>
            <a:ext cx="6920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se poskytuje na realizaci projektu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příslušném kalendářním roce,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od </a:t>
            </a: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1. 1. 2025 </a:t>
            </a:r>
            <a:r>
              <a:rPr lang="cs-CZ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31. 12. 2025</a:t>
            </a:r>
            <a:r>
              <a:rPr lang="cs-CZ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(možné předfinancování)</a:t>
            </a:r>
          </a:p>
        </p:txBody>
      </p:sp>
    </p:spTree>
    <p:extLst>
      <p:ext uri="{BB962C8B-B14F-4D97-AF65-F5344CB8AC3E}">
        <p14:creationId xmlns:p14="http://schemas.microsoft.com/office/powerpoint/2010/main" val="370418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131" y="-76639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623" y="1299725"/>
            <a:ext cx="11757284" cy="53271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Vyhodnocení žádosti</a:t>
            </a:r>
          </a:p>
          <a:p>
            <a:pPr marL="0" indent="0" algn="ctr">
              <a:buNone/>
            </a:pPr>
            <a:endParaRPr lang="cs-CZ" sz="35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Vadné a neúplné žádosti – žadatelé budou vyzváni k opravení, či doplnění </a:t>
            </a:r>
            <a:r>
              <a:rPr lang="cs-CZ" sz="2600" dirty="0"/>
              <a:t>(možné do 10 pracovních dnů od odeslání výzvy)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rgbClr val="C00000"/>
                </a:solidFill>
              </a:rPr>
              <a:t>V případě neúplných žádostí a žádostí s vadami bude podán návrh na neposkytnutí dotace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Jednotlivé žádosti o dotaci posoudí </a:t>
            </a:r>
            <a:r>
              <a:rPr lang="cs-CZ" sz="3200" b="1" dirty="0">
                <a:solidFill>
                  <a:srgbClr val="C00000"/>
                </a:solidFill>
              </a:rPr>
              <a:t>Komise pro bezpečnost a prevenci kriminality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na základě souladu s pravidly dotačního programu, adekvátnosti popisů jednotlivých projektů a </a:t>
            </a:r>
            <a:r>
              <a:rPr lang="cs-CZ" sz="3200" dirty="0">
                <a:solidFill>
                  <a:srgbClr val="C00000"/>
                </a:solidFill>
              </a:rPr>
              <a:t>předpokládané efektivity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S návrhem a doporučením komise budou následně žádosti předloženy k projednání </a:t>
            </a:r>
            <a:r>
              <a:rPr lang="cs-CZ" sz="3200" b="1" dirty="0">
                <a:solidFill>
                  <a:srgbClr val="C00000"/>
                </a:solidFill>
              </a:rPr>
              <a:t>příslušnému orgánu kraje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 </a:t>
            </a:r>
            <a:endParaRPr lang="cs-CZ" sz="32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Projekty, jejichž realizace bude probíhat s žáky a studenty v době vyučování budou postoupeny odboru školství mládeže a tělovýchovy Krajského úřadu Karlovarského kraje z důvodu vydání </a:t>
            </a:r>
            <a:r>
              <a:rPr lang="cs-CZ" sz="3200" b="1" dirty="0"/>
              <a:t>stanoviska</a:t>
            </a:r>
            <a:r>
              <a:rPr lang="cs-CZ" sz="3200" dirty="0"/>
              <a:t>, které bude přílohou materiálu pro jednání orgánu Karlovarského kraje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4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289" y="-164972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289" y="1211392"/>
            <a:ext cx="11757284" cy="5327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Rozhodnutí o žádosti</a:t>
            </a:r>
          </a:p>
          <a:p>
            <a:pPr marL="0" lvl="0" indent="0" algn="ctr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dirty="0"/>
              <a:t>Lhůta pro rozhodnutí o žádosti se stanovuje na </a:t>
            </a:r>
            <a:r>
              <a:rPr lang="cs-CZ" b="1" dirty="0">
                <a:solidFill>
                  <a:srgbClr val="C00000"/>
                </a:solidFill>
              </a:rPr>
              <a:t>180 pracovních dnů </a:t>
            </a:r>
            <a:r>
              <a:rPr lang="cs-CZ" dirty="0"/>
              <a:t>ode dne přijetí elektronické žádosti v informačním systému Karlovarského kraje.</a:t>
            </a:r>
          </a:p>
          <a:p>
            <a:pPr marL="0" lvl="0" indent="0">
              <a:buNone/>
            </a:pPr>
            <a:endParaRPr lang="cs-CZ" sz="3200" dirty="0"/>
          </a:p>
          <a:p>
            <a:pPr marL="0" lvl="0" indent="0">
              <a:buNone/>
            </a:pPr>
            <a:r>
              <a:rPr lang="cs-CZ" dirty="0"/>
              <a:t>O rozhodnutí příslušného orgánu Karlovarského kraje bude žadatel vyrozuměn nejpozději do </a:t>
            </a:r>
            <a:r>
              <a:rPr lang="cs-CZ" b="1" dirty="0">
                <a:solidFill>
                  <a:srgbClr val="C00000"/>
                </a:solidFill>
              </a:rPr>
              <a:t>15 pracovních dnů </a:t>
            </a:r>
            <a:r>
              <a:rPr lang="cs-CZ" dirty="0"/>
              <a:t>ode dne zveřejnění ověřeného usnesení na portálu Karlovarského kraje.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1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16" y="-164563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663" y="1530889"/>
            <a:ext cx="11757284" cy="53271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Použití, kontrola, vypořádání dotace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uzavření veřejnoprávní smlouvy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finanční vypořádání </a:t>
            </a:r>
            <a:r>
              <a:rPr lang="cs-CZ" sz="2600" dirty="0"/>
              <a:t>(vzor) </a:t>
            </a:r>
            <a:r>
              <a:rPr lang="cs-CZ" sz="3200" dirty="0"/>
              <a:t>+ doložení účetních dokladů včetně dokladů o úhradě </a:t>
            </a:r>
            <a:r>
              <a:rPr lang="cs-CZ" sz="2600" dirty="0"/>
              <a:t>(bankovní výpis, či pokladní doklad)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závěrečné zhodnocení projektu </a:t>
            </a:r>
            <a:r>
              <a:rPr lang="cs-CZ" sz="2600" dirty="0"/>
              <a:t>(+ foto, propagace kraje)</a:t>
            </a:r>
          </a:p>
          <a:p>
            <a:pPr marL="0" lvl="0" indent="0">
              <a:buNone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nevyčerpané finanční prostředky vrátit poskytovateli spolu s vyplněným avízem 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6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16" y="-166100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716" y="1880541"/>
            <a:ext cx="11757284" cy="5327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Změny pro rok 2025</a:t>
            </a:r>
          </a:p>
          <a:p>
            <a:pPr marL="0" indent="0" algn="ctr">
              <a:buNone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 zrušení max. limitů hodinových sazeb v rámci osobních nákladů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důraz na hodnocení předpokládané efektivity projektů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4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716" y="-166100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716" y="1211801"/>
            <a:ext cx="11757284" cy="53271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500" b="1" dirty="0">
                <a:solidFill>
                  <a:srgbClr val="C00000"/>
                </a:solidFill>
              </a:rPr>
              <a:t>Na co si dát pozor? </a:t>
            </a:r>
          </a:p>
          <a:p>
            <a:pPr marL="0" indent="0">
              <a:buNone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žadatel nesmí z dotace provozovat výdělečnou činnost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rgbClr val="C00000"/>
                </a:solidFill>
              </a:rPr>
              <a:t>omezení ubytování </a:t>
            </a:r>
            <a:r>
              <a:rPr lang="cs-CZ" sz="3200" dirty="0"/>
              <a:t>kromě pobytových akcí s noclehem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cestovné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rgbClr val="C00000"/>
                </a:solidFill>
              </a:rPr>
              <a:t>doplnění odbornosti </a:t>
            </a:r>
            <a:r>
              <a:rPr lang="cs-CZ" sz="3200" dirty="0"/>
              <a:t>u personálního zajištění v popisu projektu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zaokrouhlení celé částky na celé koruny dolů 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manažer, koordinátor projektu…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3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289" y="-157308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716" y="1211801"/>
            <a:ext cx="11757284" cy="53271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C00000"/>
                </a:solidFill>
              </a:rPr>
              <a:t>Poznámky</a:t>
            </a:r>
          </a:p>
          <a:p>
            <a:pPr marL="0" indent="0" algn="ctr">
              <a:buNone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Drobné přesuny mezi položkami v rozpočtu jsou povoleny </a:t>
            </a:r>
          </a:p>
          <a:p>
            <a:pPr marL="0" lvl="0" indent="0">
              <a:buNone/>
            </a:pPr>
            <a:r>
              <a:rPr lang="cs-CZ" sz="2400" dirty="0"/>
              <a:t>(zkonzultovat, informovat e-mailem)</a:t>
            </a:r>
          </a:p>
          <a:p>
            <a:pPr marL="0" lvl="0" indent="0">
              <a:buNone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Používat aktuální šablony pro daný </a:t>
            </a:r>
            <a:r>
              <a:rPr lang="cs-CZ" sz="3200"/>
              <a:t>rok </a:t>
            </a: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Strukturovaný popis projektu + předběžné náklady projektu </a:t>
            </a:r>
            <a:br>
              <a:rPr lang="cs-CZ" sz="3200" dirty="0"/>
            </a:br>
            <a:r>
              <a:rPr lang="cs-CZ" sz="2500" dirty="0"/>
              <a:t>(psát srozumitelně, přesně, výstižně → uvedeno ve smlouvě)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Držet se smlouvy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Bankovní účty</a:t>
            </a:r>
          </a:p>
          <a:p>
            <a:pPr marL="0" indent="0">
              <a:buNone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Uvést prioritu projektu </a:t>
            </a:r>
            <a:r>
              <a:rPr lang="cs-CZ" sz="2500" dirty="0"/>
              <a:t>(v případě podání 2 žádostí)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sz="3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sz="3200" dirty="0"/>
              <a:t>Efektivně využít, ne zneužít dotaci</a:t>
            </a: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836826" y="2405305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A16BC3-2240-45CC-95A5-D2AC1EDD397F}"/>
              </a:ext>
            </a:extLst>
          </p:cNvPr>
          <p:cNvSpPr txBox="1"/>
          <p:nvPr/>
        </p:nvSpPr>
        <p:spPr>
          <a:xfrm>
            <a:off x="7581467" y="4253513"/>
            <a:ext cx="31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file"/>
              </a:rPr>
              <a:t>Podrobny_popis_projektu.docx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6CC3996-298C-4A4A-8717-B713783E2B35}"/>
              </a:ext>
            </a:extLst>
          </p:cNvPr>
          <p:cNvSpPr txBox="1"/>
          <p:nvPr/>
        </p:nvSpPr>
        <p:spPr>
          <a:xfrm>
            <a:off x="7581467" y="4662030"/>
            <a:ext cx="480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 action="ppaction://hlinkfile"/>
              </a:rPr>
              <a:t>Podrobný popis projektu 2025 MANUÁL.docx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22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224358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1" y="1904756"/>
            <a:ext cx="11093970" cy="4351338"/>
          </a:xfrm>
        </p:spPr>
        <p:txBody>
          <a:bodyPr/>
          <a:lstStyle/>
          <a:p>
            <a:pPr marL="0" indent="0" algn="ctr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USNESENÍ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9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Schválen a vyhlášen Zastupitelstvem Karlovarského kraje </a:t>
            </a:r>
          </a:p>
          <a:p>
            <a:pPr marL="0" indent="0">
              <a:buNone/>
            </a:pPr>
            <a:r>
              <a:rPr lang="cs-CZ" dirty="0"/>
              <a:t>dne 9. 12. 2024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7EA045-CE03-44F3-87C0-63978FDD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60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975" y="-164972"/>
            <a:ext cx="9425298" cy="1376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716" y="1211801"/>
            <a:ext cx="11757284" cy="532711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5100" b="1" dirty="0">
                <a:solidFill>
                  <a:srgbClr val="C00000"/>
                </a:solidFill>
              </a:rPr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Gabriela Tymrová</a:t>
            </a:r>
          </a:p>
          <a:p>
            <a:pPr marL="0" indent="0">
              <a:buNone/>
            </a:pPr>
            <a:r>
              <a:rPr lang="cs-CZ" sz="3200" dirty="0"/>
              <a:t>ekonomika, administrativa</a:t>
            </a:r>
          </a:p>
          <a:p>
            <a:pPr marL="0" indent="0">
              <a:buNone/>
            </a:pPr>
            <a:r>
              <a:rPr lang="cs-CZ" sz="3200" dirty="0"/>
              <a:t>proces podávání žádostí, administrace žádostí</a:t>
            </a:r>
          </a:p>
          <a:p>
            <a:pPr marL="0" indent="0">
              <a:buNone/>
            </a:pPr>
            <a:r>
              <a:rPr lang="cs-CZ" sz="3200" dirty="0"/>
              <a:t>354 222 177, 601 214 152 </a:t>
            </a:r>
          </a:p>
          <a:p>
            <a:pPr marL="0" indent="0">
              <a:buNone/>
            </a:pPr>
            <a:r>
              <a:rPr lang="cs-CZ" sz="3200" dirty="0">
                <a:hlinkClick r:id="rId3"/>
              </a:rPr>
              <a:t>gabriela.tymrova@kr-karlovarsky.cz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Ing. Tereza Pásková</a:t>
            </a:r>
          </a:p>
          <a:p>
            <a:pPr marL="0" indent="0">
              <a:buNone/>
            </a:pPr>
            <a:r>
              <a:rPr lang="cs-CZ" sz="3200" dirty="0"/>
              <a:t>manažerka prevence kriminality</a:t>
            </a:r>
          </a:p>
          <a:p>
            <a:pPr marL="0" indent="0">
              <a:buNone/>
            </a:pPr>
            <a:r>
              <a:rPr lang="cs-CZ" sz="3200" dirty="0"/>
              <a:t>obsah dotačního programu, věcná stránka žádostí/projektů (konzultace)</a:t>
            </a:r>
          </a:p>
          <a:p>
            <a:pPr marL="0" indent="0">
              <a:buNone/>
            </a:pPr>
            <a:r>
              <a:rPr lang="cs-CZ" sz="3200" dirty="0"/>
              <a:t>354 222 189, 736 650 140</a:t>
            </a:r>
          </a:p>
          <a:p>
            <a:pPr marL="0" indent="0">
              <a:buNone/>
            </a:pPr>
            <a:r>
              <a:rPr lang="cs-CZ" sz="3200" dirty="0">
                <a:hlinkClick r:id="rId4"/>
              </a:rPr>
              <a:t>tereza.paskova@kr-karlovarsky.cz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Bc. Martina Valentová</a:t>
            </a:r>
          </a:p>
          <a:p>
            <a:pPr marL="0" indent="0">
              <a:buNone/>
            </a:pPr>
            <a:r>
              <a:rPr lang="cs-CZ" sz="3200" dirty="0"/>
              <a:t>krajská protidrogová koordinátorka</a:t>
            </a:r>
          </a:p>
          <a:p>
            <a:pPr marL="0" indent="0">
              <a:buNone/>
            </a:pPr>
            <a:r>
              <a:rPr lang="cs-CZ" sz="3200" dirty="0"/>
              <a:t>projektový záměr projektů z oblasti závislostního chování </a:t>
            </a:r>
          </a:p>
          <a:p>
            <a:pPr marL="0" indent="0">
              <a:buNone/>
            </a:pPr>
            <a:r>
              <a:rPr lang="cs-CZ" sz="3200" dirty="0"/>
              <a:t>354 222 197</a:t>
            </a:r>
            <a:r>
              <a:rPr lang="cs-CZ" sz="3200" b="1" dirty="0"/>
              <a:t>, </a:t>
            </a:r>
            <a:r>
              <a:rPr lang="cs-CZ" sz="3200" dirty="0"/>
              <a:t>736 650 380  </a:t>
            </a:r>
            <a:endParaRPr lang="cs-CZ" sz="3200" b="1" dirty="0"/>
          </a:p>
          <a:p>
            <a:pPr marL="0" indent="0">
              <a:buNone/>
            </a:pPr>
            <a:r>
              <a:rPr lang="cs-CZ" sz="3200" dirty="0">
                <a:hlinkClick r:id="rId5"/>
              </a:rPr>
              <a:t>martina.valentova@kr-karlovarsky.cz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 marL="0" indent="0">
              <a:buNone/>
            </a:pP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853129" y="2751971"/>
            <a:ext cx="692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1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A851E-E99B-4750-BBF6-19A8C996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3" y="2454215"/>
            <a:ext cx="11600871" cy="82723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br>
              <a:rPr lang="cs-CZ" sz="36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dirty="0"/>
              <a:t>přejeme mnoho štěstí při podávání žádostí v roce 2025 </a:t>
            </a:r>
            <a:r>
              <a:rPr lang="cs-CZ" sz="3600" b="1" dirty="0"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AA450-4FD9-4687-8C2B-3B4210CA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C9E3BC-7C89-42EB-ADDB-98346F6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8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17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>
                <a:hlinkClick r:id="rId3"/>
              </a:rPr>
              <a:t>Karlovarský kraj | KV Kraj (kr-karlovarsky.cz)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B095D4-11A8-48FC-B5BE-67CF68C3F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7" y="2383216"/>
            <a:ext cx="8055006" cy="316843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8E0D78C-B4DC-4787-B946-344FBF5D7723}"/>
              </a:ext>
            </a:extLst>
          </p:cNvPr>
          <p:cNvSpPr txBox="1">
            <a:spLocks/>
          </p:cNvSpPr>
          <p:nvPr/>
        </p:nvSpPr>
        <p:spPr>
          <a:xfrm>
            <a:off x="372464" y="264048"/>
            <a:ext cx="9425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rgbClr val="31278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344F4C1-729E-46A6-ABE0-49841F9B6A9F}"/>
                  </a:ext>
                </a:extLst>
              </p14:cNvPr>
              <p14:cNvContentPartPr/>
              <p14:nvPr/>
            </p14:nvContentPartPr>
            <p14:xfrm>
              <a:off x="5859514" y="4496782"/>
              <a:ext cx="970920" cy="288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344F4C1-729E-46A6-ABE0-49841F9B6A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3514" y="4424782"/>
                <a:ext cx="104256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74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920AC54-F97F-438E-A447-8C7BA35C2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0418"/>
            <a:ext cx="10010747" cy="4351338"/>
          </a:xfrm>
        </p:spPr>
      </p:pic>
    </p:spTree>
    <p:extLst>
      <p:ext uri="{BB962C8B-B14F-4D97-AF65-F5344CB8AC3E}">
        <p14:creationId xmlns:p14="http://schemas.microsoft.com/office/powerpoint/2010/main" val="281964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94250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64208690-2490-485E-B6A5-92DB6421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" y="1326784"/>
            <a:ext cx="6510937" cy="3314779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B5922C4-7D66-4EE9-AE61-4E6CC62F6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31" y="2725036"/>
            <a:ext cx="6696722" cy="287973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164ABD6-D93F-4EEC-9E45-F8E765BF6DBD}"/>
              </a:ext>
            </a:extLst>
          </p:cNvPr>
          <p:cNvSpPr txBox="1"/>
          <p:nvPr/>
        </p:nvSpPr>
        <p:spPr>
          <a:xfrm>
            <a:off x="230743" y="5670126"/>
            <a:ext cx="437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 action="ppaction://hlinkfile"/>
              </a:rPr>
              <a:t>Program_PK_a_ZCH_2025.docx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00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16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Rozpočet programu: </a:t>
            </a:r>
            <a:r>
              <a:rPr lang="cs-CZ" b="1" dirty="0">
                <a:solidFill>
                  <a:srgbClr val="C00000"/>
                </a:solidFill>
              </a:rPr>
              <a:t>2 200 000 Kč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Maximální výše dotace </a:t>
            </a:r>
            <a:r>
              <a:rPr lang="cs-CZ" sz="2000" dirty="0"/>
              <a:t>(1 žádost)</a:t>
            </a:r>
            <a:r>
              <a:rPr lang="cs-CZ" dirty="0"/>
              <a:t>: </a:t>
            </a:r>
            <a:r>
              <a:rPr lang="cs-CZ" b="1" dirty="0">
                <a:solidFill>
                  <a:srgbClr val="C00000"/>
                </a:solidFill>
              </a:rPr>
              <a:t>150 000 Kč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Finanční spoluúčast žadatele: </a:t>
            </a:r>
            <a:r>
              <a:rPr lang="cs-CZ" b="1" dirty="0">
                <a:solidFill>
                  <a:srgbClr val="C00000"/>
                </a:solidFill>
              </a:rPr>
              <a:t>0 % </a:t>
            </a:r>
            <a:r>
              <a:rPr lang="cs-CZ" sz="2000" dirty="0"/>
              <a:t>(poskytováno 100 %)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Žadatel může podat maximálně 2 žádosti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0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420" y="115743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16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3200" dirty="0"/>
              <a:t>Lhůta pro podávání (příjem) elektronických žádostí: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None/>
            </a:pPr>
            <a:r>
              <a:rPr lang="cs-CZ" sz="3200" dirty="0"/>
              <a:t>	od </a:t>
            </a:r>
            <a:r>
              <a:rPr lang="cs-CZ" sz="3200" b="1" dirty="0">
                <a:solidFill>
                  <a:srgbClr val="C00000"/>
                </a:solidFill>
              </a:rPr>
              <a:t>15. 1. 2025</a:t>
            </a:r>
            <a:r>
              <a:rPr lang="cs-CZ" sz="3200" b="1" dirty="0"/>
              <a:t>,</a:t>
            </a:r>
            <a:r>
              <a:rPr lang="cs-CZ" sz="3200" dirty="0"/>
              <a:t> 09:00 hodin</a:t>
            </a:r>
          </a:p>
          <a:p>
            <a:pPr marL="0" indent="0">
              <a:buNone/>
            </a:pPr>
            <a:r>
              <a:rPr lang="cs-CZ" sz="3200" dirty="0"/>
              <a:t>	do </a:t>
            </a:r>
            <a:r>
              <a:rPr lang="cs-CZ" sz="3200" b="1" dirty="0">
                <a:solidFill>
                  <a:srgbClr val="C00000"/>
                </a:solidFill>
              </a:rPr>
              <a:t>22. 1. 2025</a:t>
            </a:r>
            <a:r>
              <a:rPr lang="cs-CZ" sz="3200" b="1" dirty="0"/>
              <a:t>, </a:t>
            </a:r>
            <a:r>
              <a:rPr lang="cs-CZ" sz="3200" dirty="0"/>
              <a:t>15:00 hodin  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Lhůta pro dodání listinné žádosti:</a:t>
            </a:r>
          </a:p>
          <a:p>
            <a:pPr marL="0" indent="0">
              <a:buNone/>
            </a:pPr>
            <a:r>
              <a:rPr lang="cs-CZ" dirty="0"/>
              <a:t>	do </a:t>
            </a:r>
            <a:r>
              <a:rPr lang="cs-CZ" b="1" dirty="0">
                <a:solidFill>
                  <a:srgbClr val="C00000"/>
                </a:solidFill>
              </a:rPr>
              <a:t>5. 2. 2025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Předběžné vyplnění a uložení žádosti možné již od </a:t>
            </a:r>
            <a:r>
              <a:rPr lang="cs-CZ" dirty="0">
                <a:solidFill>
                  <a:srgbClr val="C00000"/>
                </a:solidFill>
              </a:rPr>
              <a:t>31. 12. 2024.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16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50801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16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C00000"/>
                </a:solidFill>
              </a:rPr>
              <a:t>Okruh způsobilých žadatelů</a:t>
            </a:r>
          </a:p>
          <a:p>
            <a:pPr marL="0" indent="0">
              <a:buNone/>
            </a:pPr>
            <a:endParaRPr lang="cs-CZ" sz="4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b="1" dirty="0"/>
              <a:t>obce</a:t>
            </a:r>
            <a:r>
              <a:rPr lang="cs-CZ" dirty="0"/>
              <a:t> v územním obvodu Karlovarského kraje,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b="1" dirty="0"/>
              <a:t>církevní právnické osoby </a:t>
            </a:r>
            <a:r>
              <a:rPr lang="cs-CZ" dirty="0"/>
              <a:t>podle zákona č. 3/2002 Sb., o svobodě náboženského vyznání a postavení církví a náboženských společností a o změně některých zákonů (zákon o církvích a náboženských společnostech), ve znění pozdějších předpisů,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b="1" dirty="0"/>
              <a:t>nadace</a:t>
            </a:r>
            <a:r>
              <a:rPr lang="cs-CZ" dirty="0"/>
              <a:t> a </a:t>
            </a:r>
            <a:r>
              <a:rPr lang="cs-CZ" b="1" dirty="0"/>
              <a:t>nadační fondy</a:t>
            </a:r>
            <a:r>
              <a:rPr lang="cs-CZ" dirty="0"/>
              <a:t> podle zákona č. 89/2012 Sb., občanský zákoník, ve znění pozdějších předpisů,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b="1" dirty="0"/>
              <a:t>obecně prospěšné společnosti</a:t>
            </a:r>
            <a:r>
              <a:rPr lang="cs-CZ" dirty="0"/>
              <a:t> podle zákona č. 248/1995 Sb., o obecně prospěšných společnostech,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b="1" dirty="0"/>
              <a:t>spolky </a:t>
            </a:r>
            <a:r>
              <a:rPr lang="cs-CZ" dirty="0"/>
              <a:t>a </a:t>
            </a:r>
            <a:r>
              <a:rPr lang="cs-CZ" b="1" dirty="0"/>
              <a:t>ústavy</a:t>
            </a:r>
            <a:r>
              <a:rPr lang="cs-CZ" dirty="0"/>
              <a:t> podle zákona č. 89/2012 Sb., občanský zákoník, ve znění pozdějších předpisů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74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51234"/>
            <a:ext cx="942529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Program prevence kriminality </a:t>
            </a:r>
            <a:br>
              <a:rPr lang="cs-CZ" sz="3200" b="1" dirty="0"/>
            </a:br>
            <a:r>
              <a:rPr lang="cs-CZ" sz="3200" b="1" dirty="0"/>
              <a:t>a závislostního chování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16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900" b="1" dirty="0">
                <a:solidFill>
                  <a:srgbClr val="C00000"/>
                </a:solidFill>
              </a:rPr>
              <a:t>Povinné přílohy k žádosti</a:t>
            </a:r>
          </a:p>
          <a:p>
            <a:pPr marL="0" indent="0">
              <a:buNone/>
            </a:pPr>
            <a:endParaRPr lang="cs-CZ" sz="1200" dirty="0"/>
          </a:p>
          <a:p>
            <a:pPr marL="0" lvl="0" indent="0">
              <a:buNone/>
            </a:pPr>
            <a:r>
              <a:rPr lang="cs-CZ" dirty="0"/>
              <a:t>a) doklad o vlastnictví bankovního účtu žadatele</a:t>
            </a:r>
          </a:p>
          <a:p>
            <a:pPr marL="0" lvl="0" indent="0">
              <a:buNone/>
            </a:pPr>
            <a:r>
              <a:rPr lang="cs-CZ" dirty="0"/>
              <a:t>b) plná moc v případě zastoupení žadatele na základě plné moci</a:t>
            </a:r>
          </a:p>
          <a:p>
            <a:pPr marL="0" lvl="0" indent="0">
              <a:buNone/>
            </a:pPr>
            <a:r>
              <a:rPr lang="cs-CZ" dirty="0"/>
              <a:t>c) úplný výpis z Evidence skutečných majitelů</a:t>
            </a:r>
          </a:p>
          <a:p>
            <a:pPr marL="0" lvl="0" indent="0">
              <a:buNone/>
            </a:pPr>
            <a:r>
              <a:rPr lang="cs-CZ" dirty="0"/>
              <a:t>d) podrobný popis projektu – příloha 2</a:t>
            </a:r>
          </a:p>
          <a:p>
            <a:pPr marL="0" lvl="0" indent="0">
              <a:buNone/>
            </a:pPr>
            <a:r>
              <a:rPr lang="cs-CZ" dirty="0"/>
              <a:t>e) doklad o volbě nebo jmenování statutárního zástupce žadatele nebo oprávněné osoby, nelze-li toto zjistit z veřejných rejstříků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</p:spPr>
        <p:txBody>
          <a:bodyPr/>
          <a:lstStyle/>
          <a:p>
            <a:r>
              <a:rPr lang="cs-CZ" dirty="0"/>
              <a:t>11. 12. 2024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9</a:t>
            </a:fld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29D8B21C-5062-4DBF-9449-28324EBBE431}"/>
                  </a:ext>
                </a:extLst>
              </p14:cNvPr>
              <p14:cNvContentPartPr/>
              <p14:nvPr/>
            </p14:nvContentPartPr>
            <p14:xfrm>
              <a:off x="755794" y="3909622"/>
              <a:ext cx="972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29D8B21C-5062-4DBF-9449-28324EBBE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794" y="3837622"/>
                <a:ext cx="81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B68562A-5627-46C8-9A65-AC346D2FFCD6}"/>
                  </a:ext>
                </a:extLst>
              </p14:cNvPr>
              <p14:cNvContentPartPr/>
              <p14:nvPr/>
            </p14:nvContentPartPr>
            <p14:xfrm>
              <a:off x="746434" y="4973062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B68562A-5627-46C8-9A65-AC346D2FFC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434" y="4901062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95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2291</Words>
  <Application>Microsoft Office PowerPoint</Application>
  <PresentationFormat>Širokoúhlá obrazovka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 Program prevence kriminality a závislostního chování 2025 </vt:lpstr>
      <vt:lpstr>Program prevence kriminality  a závislostního chování</vt:lpstr>
      <vt:lpstr>Prezentace aplikace PowerPoint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Program prevence kriminality  a závislostního chování</vt:lpstr>
      <vt:lpstr>Děkujeme za pozornost a přejeme mnoho štěstí při podávání žádostí v roce 2025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Kaválková Jana</dc:creator>
  <cp:lastModifiedBy>Pásková Tereza</cp:lastModifiedBy>
  <cp:revision>135</cp:revision>
  <cp:lastPrinted>2022-11-29T09:11:31Z</cp:lastPrinted>
  <dcterms:created xsi:type="dcterms:W3CDTF">2021-12-29T15:49:03Z</dcterms:created>
  <dcterms:modified xsi:type="dcterms:W3CDTF">2024-12-11T09:25:54Z</dcterms:modified>
</cp:coreProperties>
</file>