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0" r:id="rId3"/>
    <p:sldId id="283" r:id="rId4"/>
    <p:sldId id="284" r:id="rId5"/>
    <p:sldId id="281" r:id="rId6"/>
    <p:sldId id="290" r:id="rId7"/>
    <p:sldId id="291" r:id="rId8"/>
    <p:sldId id="285" r:id="rId9"/>
    <p:sldId id="289" r:id="rId10"/>
    <p:sldId id="287" r:id="rId11"/>
    <p:sldId id="260" r:id="rId1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kora Martin" initials="SM" lastIdx="13" clrIdx="0">
    <p:extLst>
      <p:ext uri="{19B8F6BF-5375-455C-9EA6-DF929625EA0E}">
        <p15:presenceInfo xmlns:p15="http://schemas.microsoft.com/office/powerpoint/2012/main" userId="S-1-5-21-776561741-1177238915-725345543-278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FFF"/>
    <a:srgbClr val="9B9DF3"/>
    <a:srgbClr val="1B27FF"/>
    <a:srgbClr val="FFFFFF"/>
    <a:srgbClr val="000DFF"/>
    <a:srgbClr val="4F53E9"/>
    <a:srgbClr val="4C5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22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977A2-B2F0-4353-BCFE-4E26E01DC242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D13D6-E335-453D-9A45-0675201E4D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356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F0D86-656B-4472-8896-B9205A5EE9B6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E39AA-C04E-4BA5-B9DF-2C32A40100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59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E39AA-C04E-4BA5-B9DF-2C32A40100C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14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E39AA-C04E-4BA5-B9DF-2C32A40100C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565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1. 8. 2023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04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1. 8. 2023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64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1. 8. 2023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29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1. 8. 2023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24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1. 8. 2023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240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1. 8. 2023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97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1. 8. 2023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64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1. 8. 2023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05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1. 8. 2023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293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1. 8. 2023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7770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1. 8. 2023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902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1. 8. 2023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406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orche.l@kr-ustecky.cz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perina.t@kr-ustecky.cz" TargetMode="External"/><Relationship Id="rId5" Type="http://schemas.openxmlformats.org/officeDocument/2006/relationships/hyperlink" Target="mailto:barta.b@kr-ustecky.cz" TargetMode="External"/><Relationship Id="rId4" Type="http://schemas.openxmlformats.org/officeDocument/2006/relationships/hyperlink" Target="mailto:dobiasova.n@kr-ustecky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53" y="0"/>
            <a:ext cx="12213053" cy="686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45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683742" y="2173905"/>
            <a:ext cx="7834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O průběhu veřejného projednání se pořizuje písemný záznam. Za tímto účelem je veřejné projednání zaznamenáváno audiovizuálně pro pozdější přepis.</a:t>
            </a:r>
          </a:p>
        </p:txBody>
      </p:sp>
      <p:sp>
        <p:nvSpPr>
          <p:cNvPr id="6" name="Obdélník 5"/>
          <p:cNvSpPr/>
          <p:nvPr/>
        </p:nvSpPr>
        <p:spPr>
          <a:xfrm>
            <a:off x="8346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650639" y="1330412"/>
            <a:ext cx="1136719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latin typeface="Century Gothic" panose="020B0502020202020204" pitchFamily="34" charset="0"/>
              </a:rPr>
              <a:t>2. Vlna mapování</a:t>
            </a:r>
          </a:p>
          <a:p>
            <a:pPr lvl="1"/>
            <a:r>
              <a:rPr lang="cs-CZ" sz="2800" dirty="0">
                <a:latin typeface="Century Gothic" panose="020B0502020202020204" pitchFamily="34" charset="0"/>
              </a:rPr>
              <a:t>Dotazníkové šetření: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pl-PL" sz="2800" dirty="0">
                <a:latin typeface="Century Gothic" panose="020B0502020202020204" pitchFamily="34" charset="0"/>
              </a:rPr>
              <a:t>Odpovědělo 99 obcí z 354 (28%)</a:t>
            </a:r>
            <a:endParaRPr lang="cs-CZ" sz="2800" dirty="0">
              <a:latin typeface="Century Gothic" panose="020B0502020202020204" pitchFamily="34" charset="0"/>
            </a:endParaRPr>
          </a:p>
          <a:p>
            <a:pPr lvl="1"/>
            <a:r>
              <a:rPr lang="cs-CZ" sz="2800" dirty="0">
                <a:latin typeface="Century Gothic" panose="020B0502020202020204" pitchFamily="34" charset="0"/>
              </a:rPr>
              <a:t>Studie proveditelnosti (</a:t>
            </a:r>
            <a:r>
              <a:rPr lang="cs-CZ" sz="2800" dirty="0" err="1">
                <a:latin typeface="Century Gothic" panose="020B0502020202020204" pitchFamily="34" charset="0"/>
              </a:rPr>
              <a:t>Equica</a:t>
            </a:r>
            <a:r>
              <a:rPr lang="cs-CZ" sz="2800" dirty="0">
                <a:latin typeface="Century Gothic" panose="020B0502020202020204" pitchFamily="34" charset="0"/>
              </a:rPr>
              <a:t>)</a:t>
            </a:r>
          </a:p>
          <a:p>
            <a:pPr lvl="1"/>
            <a:r>
              <a:rPr lang="cs-CZ" sz="2800" dirty="0">
                <a:latin typeface="Century Gothic" panose="020B0502020202020204" pitchFamily="34" charset="0"/>
              </a:rPr>
              <a:t>Předběžný odhad mapování:</a:t>
            </a:r>
            <a:r>
              <a:rPr lang="it-IT" sz="2800" dirty="0">
                <a:latin typeface="Century Gothic" panose="020B0502020202020204" pitchFamily="34" charset="0"/>
              </a:rPr>
              <a:t> 16</a:t>
            </a:r>
            <a:r>
              <a:rPr lang="cs-CZ" sz="2800" dirty="0">
                <a:latin typeface="Century Gothic" panose="020B0502020202020204" pitchFamily="34" charset="0"/>
              </a:rPr>
              <a:t> 0</a:t>
            </a:r>
            <a:r>
              <a:rPr lang="it-IT" sz="2800" dirty="0">
                <a:latin typeface="Century Gothic" panose="020B0502020202020204" pitchFamily="34" charset="0"/>
              </a:rPr>
              <a:t>00 ha, 500 km TI a 500 km DI</a:t>
            </a:r>
            <a:endParaRPr lang="cs-CZ" sz="2800" dirty="0">
              <a:latin typeface="Century Gothic" panose="020B0502020202020204" pitchFamily="34" charset="0"/>
            </a:endParaRPr>
          </a:p>
          <a:p>
            <a:pPr lvl="1"/>
            <a:endParaRPr lang="cs-CZ" sz="28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latin typeface="Century Gothic" panose="020B0502020202020204" pitchFamily="34" charset="0"/>
              </a:rPr>
              <a:t>Správa IS DTM:</a:t>
            </a:r>
          </a:p>
          <a:p>
            <a:pPr lvl="1"/>
            <a:r>
              <a:rPr lang="cs-CZ" sz="2800" dirty="0">
                <a:latin typeface="Century Gothic" panose="020B0502020202020204" pitchFamily="34" charset="0"/>
              </a:rPr>
              <a:t>Oddělení digitálních map a územní koncepce kraje</a:t>
            </a:r>
          </a:p>
          <a:p>
            <a:pPr lvl="1"/>
            <a:r>
              <a:rPr lang="cs-CZ" sz="2800" dirty="0">
                <a:latin typeface="Century Gothic" panose="020B0502020202020204" pitchFamily="34" charset="0"/>
              </a:rPr>
              <a:t>(Ing. Morche, Ing. Peřina, Ing. Krupičková, Bc. Bárta)</a:t>
            </a:r>
          </a:p>
          <a:p>
            <a:pPr lvl="1"/>
            <a:r>
              <a:rPr lang="cs-CZ" sz="2800" dirty="0">
                <a:latin typeface="Century Gothic" panose="020B0502020202020204" pitchFamily="34" charset="0"/>
              </a:rPr>
              <a:t>Editace dat kraje, dat příspěvkových organizací…</a:t>
            </a:r>
          </a:p>
          <a:p>
            <a:endParaRPr lang="cs-CZ" dirty="0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35" y="6281618"/>
            <a:ext cx="5889171" cy="514587"/>
          </a:xfrm>
          <a:prstGeom prst="rect">
            <a:avLst/>
          </a:prstGeom>
        </p:spPr>
      </p:pic>
      <p:sp>
        <p:nvSpPr>
          <p:cNvPr id="12" name="Nadpis 1"/>
          <p:cNvSpPr txBox="1">
            <a:spLocks/>
          </p:cNvSpPr>
          <p:nvPr/>
        </p:nvSpPr>
        <p:spPr>
          <a:xfrm>
            <a:off x="972820" y="327054"/>
            <a:ext cx="10515600" cy="923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latin typeface="Century Gothic" panose="020B0502020202020204" pitchFamily="34" charset="0"/>
              </a:rPr>
              <a:t>Co</a:t>
            </a:r>
            <a:r>
              <a:rPr lang="cs-CZ" dirty="0">
                <a:latin typeface="Century Gothic" panose="020B0502020202020204" pitchFamily="34" charset="0"/>
              </a:rPr>
              <a:t> </a:t>
            </a:r>
            <a:r>
              <a:rPr lang="cs-CZ" b="1" dirty="0">
                <a:latin typeface="Century Gothic" panose="020B0502020202020204" pitchFamily="34" charset="0"/>
              </a:rPr>
              <a:t>dál?</a:t>
            </a:r>
          </a:p>
        </p:txBody>
      </p:sp>
    </p:spTree>
    <p:extLst>
      <p:ext uri="{BB962C8B-B14F-4D97-AF65-F5344CB8AC3E}">
        <p14:creationId xmlns:p14="http://schemas.microsoft.com/office/powerpoint/2010/main" val="4262290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44249" y="2339298"/>
            <a:ext cx="334172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400" b="1" dirty="0">
                <a:latin typeface="Century Gothic" panose="020B0502020202020204" pitchFamily="34" charset="0"/>
              </a:rPr>
              <a:t>Ing. Lukáš Morche</a:t>
            </a:r>
          </a:p>
          <a:p>
            <a:pPr algn="just"/>
            <a:r>
              <a:rPr lang="cs-CZ" sz="1400" b="1" dirty="0">
                <a:latin typeface="Century Gothic" panose="020B0502020202020204" pitchFamily="34" charset="0"/>
              </a:rPr>
              <a:t>tel.: +420 475 657 853</a:t>
            </a:r>
          </a:p>
          <a:p>
            <a:pPr algn="just"/>
            <a:r>
              <a:rPr lang="cs-CZ" sz="1400" b="1" dirty="0">
                <a:latin typeface="Century Gothic" panose="020B0502020202020204" pitchFamily="34" charset="0"/>
              </a:rPr>
              <a:t>e-mail: </a:t>
            </a:r>
            <a:r>
              <a:rPr lang="cs-CZ" sz="1400" b="1" dirty="0">
                <a:latin typeface="Century Gothic" panose="020B0502020202020204" pitchFamily="34" charset="0"/>
                <a:hlinkClick r:id="rId3"/>
              </a:rPr>
              <a:t>morche.l@kr-ustecky.cz</a:t>
            </a:r>
            <a:endParaRPr lang="cs-CZ" sz="1400" b="1" dirty="0">
              <a:latin typeface="Century Gothic" panose="020B0502020202020204" pitchFamily="34" charset="0"/>
            </a:endParaRPr>
          </a:p>
          <a:p>
            <a:pPr algn="just"/>
            <a:endParaRPr lang="cs-CZ" sz="1400" b="1" dirty="0">
              <a:latin typeface="Century Gothic" panose="020B0502020202020204" pitchFamily="34" charset="0"/>
            </a:endParaRPr>
          </a:p>
          <a:p>
            <a:pPr algn="just"/>
            <a:r>
              <a:rPr lang="cs-CZ" sz="1400" b="1" dirty="0">
                <a:latin typeface="Century Gothic" panose="020B0502020202020204" pitchFamily="34" charset="0"/>
              </a:rPr>
              <a:t>Ing. Martina Krupičková</a:t>
            </a:r>
          </a:p>
          <a:p>
            <a:pPr algn="just"/>
            <a:r>
              <a:rPr lang="cs-CZ" sz="1400" b="1" dirty="0">
                <a:latin typeface="Century Gothic" panose="020B0502020202020204" pitchFamily="34" charset="0"/>
              </a:rPr>
              <a:t>tel.: +420 475 657 865</a:t>
            </a:r>
          </a:p>
          <a:p>
            <a:pPr algn="just"/>
            <a:r>
              <a:rPr lang="cs-CZ" sz="1400" b="1" dirty="0">
                <a:latin typeface="Century Gothic" panose="020B0502020202020204" pitchFamily="34" charset="0"/>
              </a:rPr>
              <a:t>e-mail: </a:t>
            </a:r>
            <a:r>
              <a:rPr lang="cs-CZ" sz="1400" b="1" dirty="0">
                <a:latin typeface="Century Gothic" panose="020B0502020202020204" pitchFamily="34" charset="0"/>
                <a:hlinkClick r:id="rId4"/>
              </a:rPr>
              <a:t>krupickova.m@kr-ustecky.cz</a:t>
            </a:r>
            <a:endParaRPr lang="cs-CZ" sz="1400" b="1" dirty="0">
              <a:latin typeface="Century Gothic" panose="020B0502020202020204" pitchFamily="34" charset="0"/>
            </a:endParaRPr>
          </a:p>
          <a:p>
            <a:pPr algn="just"/>
            <a:endParaRPr lang="cs-CZ" sz="1400" b="1" dirty="0">
              <a:latin typeface="Century Gothic" panose="020B0502020202020204" pitchFamily="34" charset="0"/>
            </a:endParaRPr>
          </a:p>
          <a:p>
            <a:pPr algn="just"/>
            <a:endParaRPr lang="cs-CZ" sz="1400" b="1" dirty="0">
              <a:latin typeface="Century Gothic" panose="020B0502020202020204" pitchFamily="34" charset="0"/>
            </a:endParaRPr>
          </a:p>
          <a:p>
            <a:pPr algn="just"/>
            <a:endParaRPr lang="cs-CZ" sz="1400" b="1" dirty="0">
              <a:latin typeface="Century Gothic" panose="020B0502020202020204" pitchFamily="34" charset="0"/>
            </a:endParaRPr>
          </a:p>
          <a:p>
            <a:pPr algn="just"/>
            <a:endParaRPr lang="cs-CZ" sz="1400" b="1" dirty="0">
              <a:latin typeface="Century Gothic" panose="020B0502020202020204" pitchFamily="34" charset="0"/>
            </a:endParaRPr>
          </a:p>
          <a:p>
            <a:pPr algn="just"/>
            <a:endParaRPr lang="cs-CZ" sz="1400" b="1" dirty="0">
              <a:latin typeface="Century Gothic" panose="020B0502020202020204" pitchFamily="34" charset="0"/>
            </a:endParaRPr>
          </a:p>
          <a:p>
            <a:pPr algn="just"/>
            <a:endParaRPr lang="cs-CZ" sz="1400" b="1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569726" y="2339298"/>
            <a:ext cx="33417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400" b="1" dirty="0">
                <a:latin typeface="Century Gothic" panose="020B0502020202020204" pitchFamily="34" charset="0"/>
              </a:rPr>
              <a:t>Bc. Benjamin Bárta</a:t>
            </a:r>
          </a:p>
          <a:p>
            <a:pPr algn="just"/>
            <a:r>
              <a:rPr lang="cs-CZ" sz="1400" b="1" dirty="0">
                <a:latin typeface="Century Gothic" panose="020B0502020202020204" pitchFamily="34" charset="0"/>
              </a:rPr>
              <a:t>tel.: +420 475 657 545</a:t>
            </a:r>
          </a:p>
          <a:p>
            <a:pPr algn="just"/>
            <a:r>
              <a:rPr lang="cs-CZ" sz="1400" b="1" dirty="0">
                <a:latin typeface="Century Gothic" panose="020B0502020202020204" pitchFamily="34" charset="0"/>
              </a:rPr>
              <a:t>e-mail: </a:t>
            </a:r>
            <a:r>
              <a:rPr lang="cs-CZ" sz="1400" b="1" dirty="0">
                <a:latin typeface="Century Gothic" panose="020B0502020202020204" pitchFamily="34" charset="0"/>
                <a:hlinkClick r:id="rId5"/>
              </a:rPr>
              <a:t>barta.b@kr-ustecky.cz</a:t>
            </a:r>
            <a:endParaRPr lang="cs-CZ" sz="1400" b="1" dirty="0">
              <a:latin typeface="Century Gothic" panose="020B0502020202020204" pitchFamily="34" charset="0"/>
            </a:endParaRPr>
          </a:p>
          <a:p>
            <a:pPr algn="just"/>
            <a:r>
              <a:rPr lang="cs-CZ" sz="1400" b="1" dirty="0"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cs-CZ" sz="1400" b="1" dirty="0">
                <a:latin typeface="Century Gothic" panose="020B0502020202020204" pitchFamily="34" charset="0"/>
              </a:rPr>
              <a:t>Ing. Tomáš Peřina</a:t>
            </a:r>
          </a:p>
          <a:p>
            <a:pPr algn="just"/>
            <a:r>
              <a:rPr lang="cs-CZ" sz="1400" b="1" dirty="0">
                <a:latin typeface="Century Gothic" panose="020B0502020202020204" pitchFamily="34" charset="0"/>
              </a:rPr>
              <a:t>tel.: +420 475 657 151</a:t>
            </a:r>
          </a:p>
          <a:p>
            <a:pPr algn="just"/>
            <a:r>
              <a:rPr lang="cs-CZ" sz="1400" b="1" dirty="0">
                <a:latin typeface="Century Gothic" panose="020B0502020202020204" pitchFamily="34" charset="0"/>
              </a:rPr>
              <a:t>e-mail: </a:t>
            </a:r>
            <a:r>
              <a:rPr lang="cs-CZ" sz="1400" b="1" dirty="0">
                <a:latin typeface="Century Gothic" panose="020B0502020202020204" pitchFamily="34" charset="0"/>
                <a:hlinkClick r:id="rId6"/>
              </a:rPr>
              <a:t>perina.t@kr-ustecky.cz</a:t>
            </a:r>
            <a:endParaRPr lang="cs-CZ" sz="1400" b="1" dirty="0">
              <a:latin typeface="Century Gothic" panose="020B0502020202020204" pitchFamily="34" charset="0"/>
            </a:endParaRPr>
          </a:p>
          <a:p>
            <a:pPr algn="just"/>
            <a:endParaRPr lang="cs-CZ" sz="1400" b="1" dirty="0">
              <a:latin typeface="Century Gothic" panose="020B0502020202020204" pitchFamily="34" charset="0"/>
            </a:endParaRPr>
          </a:p>
          <a:p>
            <a:pPr algn="just"/>
            <a:endParaRPr lang="cs-CZ" sz="1400" b="1" dirty="0">
              <a:latin typeface="Century Gothic" panose="020B0502020202020204" pitchFamily="34" charset="0"/>
            </a:endParaRPr>
          </a:p>
          <a:p>
            <a:pPr algn="just"/>
            <a:endParaRPr lang="cs-CZ" sz="1400" b="1" dirty="0">
              <a:latin typeface="Century Gothic" panose="020B0502020202020204" pitchFamily="34" charset="0"/>
            </a:endParaRPr>
          </a:p>
          <a:p>
            <a:pPr algn="just"/>
            <a:endParaRPr lang="cs-CZ" sz="1400" b="1" dirty="0">
              <a:latin typeface="Century Gothic" panose="020B0502020202020204" pitchFamily="34" charset="0"/>
            </a:endParaRPr>
          </a:p>
          <a:p>
            <a:pPr algn="just"/>
            <a:endParaRPr lang="cs-CZ" sz="1400" b="1" dirty="0">
              <a:latin typeface="Century Gothic" panose="020B0502020202020204" pitchFamily="34" charset="0"/>
            </a:endParaRPr>
          </a:p>
          <a:p>
            <a:pPr algn="just"/>
            <a:endParaRPr lang="cs-CZ" sz="1400" b="1" dirty="0">
              <a:latin typeface="Century Gothic" panose="020B0502020202020204" pitchFamily="34" charset="0"/>
            </a:endParaRPr>
          </a:p>
          <a:p>
            <a:pPr algn="just"/>
            <a:endParaRPr lang="cs-CZ" sz="1400" b="1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49" y="4219960"/>
            <a:ext cx="1563059" cy="1563059"/>
          </a:xfrm>
          <a:prstGeom prst="rect">
            <a:avLst/>
          </a:prstGeom>
          <a:ln>
            <a:solidFill>
              <a:srgbClr val="010FFF"/>
            </a:solidFill>
          </a:ln>
        </p:spPr>
      </p:pic>
    </p:spTree>
    <p:extLst>
      <p:ext uri="{BB962C8B-B14F-4D97-AF65-F5344CB8AC3E}">
        <p14:creationId xmlns:p14="http://schemas.microsoft.com/office/powerpoint/2010/main" val="35624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219198" y="2244522"/>
            <a:ext cx="9753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dirty="0">
                <a:latin typeface="Century Gothic" panose="020B0502020202020204" pitchFamily="34" charset="0"/>
              </a:rPr>
              <a:t>DTM Ústeckého kraje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5" y="553065"/>
            <a:ext cx="10868588" cy="949682"/>
          </a:xfrm>
          <a:prstGeom prst="rect">
            <a:avLst/>
          </a:prstGeom>
        </p:spPr>
      </p:pic>
      <p:sp>
        <p:nvSpPr>
          <p:cNvPr id="9" name="Podnadpis 2"/>
          <p:cNvSpPr txBox="1">
            <a:spLocks/>
          </p:cNvSpPr>
          <p:nvPr/>
        </p:nvSpPr>
        <p:spPr>
          <a:xfrm>
            <a:off x="661705" y="3625490"/>
            <a:ext cx="7986749" cy="2822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  <a:p>
            <a:r>
              <a:rPr lang="cs-CZ" sz="2400" dirty="0">
                <a:latin typeface="Century Gothic" panose="020B0502020202020204" pitchFamily="34" charset="0"/>
              </a:rPr>
              <a:t>Ing. Martina Krupičková</a:t>
            </a:r>
          </a:p>
          <a:p>
            <a:r>
              <a:rPr lang="cs-CZ" sz="2400" dirty="0">
                <a:latin typeface="Century Gothic" panose="020B0502020202020204" pitchFamily="34" charset="0"/>
              </a:rPr>
              <a:t>krupickova.m@kr-ustecky.cz; </a:t>
            </a:r>
            <a:r>
              <a:rPr lang="cs-CZ" sz="1800" dirty="0">
                <a:latin typeface="Century Gothic" panose="020B0502020202020204" pitchFamily="34" charset="0"/>
              </a:rPr>
              <a:t>+420 475 657 865</a:t>
            </a:r>
          </a:p>
          <a:p>
            <a:endParaRPr lang="cs-CZ" sz="2400" i="1" dirty="0">
              <a:latin typeface="Century Gothic" panose="020B0502020202020204" pitchFamily="34" charset="0"/>
            </a:endParaRPr>
          </a:p>
          <a:p>
            <a:r>
              <a:rPr lang="cs-CZ" sz="2400" i="1" dirty="0">
                <a:latin typeface="Century Gothic" panose="020B0502020202020204" pitchFamily="34" charset="0"/>
              </a:rPr>
              <a:t>Odbor územního plánování a stavebního řádu</a:t>
            </a:r>
          </a:p>
          <a:p>
            <a:r>
              <a:rPr lang="cs-CZ" sz="1800" i="1" dirty="0">
                <a:latin typeface="Century Gothic" panose="020B0502020202020204" pitchFamily="34" charset="0"/>
              </a:rPr>
              <a:t>Oddělení digitálních map a územní koncepce kraje</a:t>
            </a:r>
          </a:p>
        </p:txBody>
      </p:sp>
    </p:spTree>
    <p:extLst>
      <p:ext uri="{BB962C8B-B14F-4D97-AF65-F5344CB8AC3E}">
        <p14:creationId xmlns:p14="http://schemas.microsoft.com/office/powerpoint/2010/main" val="4221836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24759" y="408384"/>
            <a:ext cx="111424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latin typeface="Century Gothic" panose="020B0502020202020204" pitchFamily="34" charset="0"/>
              </a:rPr>
              <a:t>IS DTM Ústeckého kraje       K6</a:t>
            </a:r>
            <a:endParaRPr lang="cs-CZ" sz="4400" dirty="0"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38200" y="2555006"/>
            <a:ext cx="601253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>
                <a:latin typeface="Century Gothic" panose="020B0502020202020204" pitchFamily="34" charset="0"/>
              </a:rPr>
              <a:t>Jihočeský kraj,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>
                <a:latin typeface="Century Gothic" panose="020B0502020202020204" pitchFamily="34" charset="0"/>
              </a:rPr>
              <a:t>Kraj Vysočina,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>
                <a:latin typeface="Century Gothic" panose="020B0502020202020204" pitchFamily="34" charset="0"/>
              </a:rPr>
              <a:t>Královéhradecký kraj,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>
                <a:latin typeface="Century Gothic" panose="020B0502020202020204" pitchFamily="34" charset="0"/>
              </a:rPr>
              <a:t>Moravskoslezský kraj,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>
                <a:latin typeface="Century Gothic" panose="020B0502020202020204" pitchFamily="34" charset="0"/>
              </a:rPr>
              <a:t>Pardubický kraj, </a:t>
            </a:r>
          </a:p>
          <a:p>
            <a:endParaRPr lang="cs-CZ" sz="24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i="1" dirty="0">
                <a:latin typeface="Century Gothic" panose="020B0502020202020204" pitchFamily="34" charset="0"/>
              </a:rPr>
              <a:t>Plzeňský kraj (záloha úložiště)</a:t>
            </a:r>
          </a:p>
        </p:txBody>
      </p:sp>
      <p:sp>
        <p:nvSpPr>
          <p:cNvPr id="3" name="Šipka doprava 2"/>
          <p:cNvSpPr/>
          <p:nvPr/>
        </p:nvSpPr>
        <p:spPr>
          <a:xfrm>
            <a:off x="8646124" y="613127"/>
            <a:ext cx="735291" cy="414779"/>
          </a:xfrm>
          <a:prstGeom prst="rightArrow">
            <a:avLst/>
          </a:prstGeom>
          <a:solidFill>
            <a:srgbClr val="1B27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Century Gothic" panose="020B050202020202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417" y="1972712"/>
            <a:ext cx="6410192" cy="380925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35" y="6281618"/>
            <a:ext cx="5889171" cy="514587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24759" y="2144414"/>
            <a:ext cx="6325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Century Gothic" panose="020B0502020202020204" pitchFamily="34" charset="0"/>
              </a:rPr>
              <a:t>Centrální zadavatel - Ústecký kraj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080655" y="1399720"/>
            <a:ext cx="9873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latin typeface="Century Gothic" panose="020B0502020202020204" pitchFamily="34" charset="0"/>
              </a:rPr>
              <a:t>Dohoda šesti krajů na společném řešení IS:</a:t>
            </a:r>
          </a:p>
        </p:txBody>
      </p:sp>
    </p:spTree>
    <p:extLst>
      <p:ext uri="{BB962C8B-B14F-4D97-AF65-F5344CB8AC3E}">
        <p14:creationId xmlns:p14="http://schemas.microsoft.com/office/powerpoint/2010/main" val="2236083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8" y="0"/>
            <a:ext cx="12031704" cy="68580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796" y="5128686"/>
            <a:ext cx="1563059" cy="1563059"/>
          </a:xfrm>
          <a:prstGeom prst="rect">
            <a:avLst/>
          </a:prstGeom>
          <a:ln>
            <a:solidFill>
              <a:srgbClr val="010FFF"/>
            </a:solidFill>
          </a:ln>
        </p:spPr>
      </p:pic>
    </p:spTree>
    <p:extLst>
      <p:ext uri="{BB962C8B-B14F-4D97-AF65-F5344CB8AC3E}">
        <p14:creationId xmlns:p14="http://schemas.microsoft.com/office/powerpoint/2010/main" val="3501691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972820" y="1685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latin typeface="Century Gothic" panose="020B0502020202020204" pitchFamily="34" charset="0"/>
              </a:rPr>
              <a:t>Datový obsah DTM Ústeckého kraje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44336" y="1845499"/>
            <a:ext cx="111725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Century Gothic" panose="020B0502020202020204" pitchFamily="34" charset="0"/>
              </a:rPr>
              <a:t>ZPS – ORP, uliční fronty, konsolidovaná data velkých správců TI</a:t>
            </a:r>
          </a:p>
          <a:p>
            <a:r>
              <a:rPr lang="cs-CZ" dirty="0">
                <a:latin typeface="Century Gothic" panose="020B0502020202020204" pitchFamily="34" charset="0"/>
              </a:rPr>
              <a:t>TI – ve vlastnictví kraje/organizací kraje, obcí</a:t>
            </a:r>
          </a:p>
          <a:p>
            <a:r>
              <a:rPr lang="cs-CZ" dirty="0">
                <a:latin typeface="Century Gothic" panose="020B0502020202020204" pitchFamily="34" charset="0"/>
              </a:rPr>
              <a:t>DI – silnice II. a III. třídy</a:t>
            </a:r>
          </a:p>
          <a:p>
            <a:r>
              <a:rPr lang="cs-CZ" dirty="0">
                <a:latin typeface="Century Gothic" panose="020B0502020202020204" pitchFamily="34" charset="0"/>
              </a:rPr>
              <a:t>Oblast 1 – ORP Louny, Podbořany, Žatec, Litoměřice, Roudnice n. L.</a:t>
            </a:r>
          </a:p>
          <a:p>
            <a:r>
              <a:rPr lang="cs-CZ" dirty="0">
                <a:latin typeface="Century Gothic" panose="020B0502020202020204" pitchFamily="34" charset="0"/>
              </a:rPr>
              <a:t>Oblast 2 – ORP Chomutov, Kadaň, Litvínov, Bílina, Lovosice</a:t>
            </a:r>
          </a:p>
          <a:p>
            <a:r>
              <a:rPr lang="cs-CZ" dirty="0">
                <a:latin typeface="Century Gothic" panose="020B0502020202020204" pitchFamily="34" charset="0"/>
              </a:rPr>
              <a:t>Oblast 3 – ORP Ústí n. L., Děčín, Most, Rumburk, Varnsdorf, Teplice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35" y="6281618"/>
            <a:ext cx="5889171" cy="51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60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714632" y="365124"/>
            <a:ext cx="10870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Century Gothic" panose="020B0502020202020204" pitchFamily="34" charset="0"/>
              </a:rPr>
              <a:t>Zmapovaná/zkonsolidovaná data ZPS Ústeckého kraje – celkem </a:t>
            </a:r>
            <a:r>
              <a:rPr lang="cs-CZ" sz="2000" b="1" dirty="0">
                <a:latin typeface="Century Gothic" panose="020B0502020202020204" pitchFamily="34" charset="0"/>
              </a:rPr>
              <a:t>36449</a:t>
            </a:r>
            <a:r>
              <a:rPr lang="cs-CZ" sz="2000" dirty="0">
                <a:latin typeface="Century Gothic" panose="020B0502020202020204" pitchFamily="34" charset="0"/>
              </a:rPr>
              <a:t> ha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83742" y="2173905"/>
            <a:ext cx="7834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O průběhu veřejného projednání se pořizuje písemný záznam. Za tímto účelem je veřejné projednání zaznamenáváno audiovizuálně pro pozdější přepis.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l="4166" r="4015"/>
          <a:stretch/>
        </p:blipFill>
        <p:spPr>
          <a:xfrm>
            <a:off x="508000" y="838710"/>
            <a:ext cx="11194473" cy="594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13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677" y="0"/>
            <a:ext cx="9634063" cy="6858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0" y="461542"/>
            <a:ext cx="9826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Century Gothic" panose="020B0502020202020204" pitchFamily="34" charset="0"/>
              </a:rPr>
              <a:t>Zmapovaná dopravní infrastruktura Ústeckého kraje – celkem </a:t>
            </a:r>
            <a:r>
              <a:rPr lang="cs-CZ" sz="2000" b="1" dirty="0">
                <a:latin typeface="Century Gothic" panose="020B0502020202020204" pitchFamily="34" charset="0"/>
              </a:rPr>
              <a:t>3365</a:t>
            </a:r>
            <a:r>
              <a:rPr lang="cs-CZ" sz="2000" dirty="0">
                <a:latin typeface="Century Gothic" panose="020B0502020202020204" pitchFamily="34" charset="0"/>
              </a:rPr>
              <a:t> km</a:t>
            </a:r>
          </a:p>
        </p:txBody>
      </p:sp>
    </p:spTree>
    <p:extLst>
      <p:ext uri="{BB962C8B-B14F-4D97-AF65-F5344CB8AC3E}">
        <p14:creationId xmlns:p14="http://schemas.microsoft.com/office/powerpoint/2010/main" val="3215695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94502" y="231153"/>
            <a:ext cx="11602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Century Gothic" panose="020B0502020202020204" pitchFamily="34" charset="0"/>
              </a:rPr>
              <a:t>Zmapovaná/zkonsolidovaná data technické Infrastruktury kraje (</a:t>
            </a:r>
            <a:r>
              <a:rPr lang="cs-CZ" sz="2000" b="1" dirty="0">
                <a:latin typeface="Century Gothic" panose="020B0502020202020204" pitchFamily="34" charset="0"/>
              </a:rPr>
              <a:t>1458 </a:t>
            </a:r>
            <a:r>
              <a:rPr lang="cs-CZ" sz="2000" dirty="0">
                <a:latin typeface="Century Gothic" panose="020B0502020202020204" pitchFamily="34" charset="0"/>
              </a:rPr>
              <a:t>km) </a:t>
            </a:r>
          </a:p>
          <a:p>
            <a:pPr algn="ctr"/>
            <a:r>
              <a:rPr lang="cs-CZ" sz="2000" dirty="0">
                <a:latin typeface="Century Gothic" panose="020B0502020202020204" pitchFamily="34" charset="0"/>
              </a:rPr>
              <a:t>z toho obce (</a:t>
            </a:r>
            <a:r>
              <a:rPr lang="cs-CZ" sz="2000" b="1" dirty="0">
                <a:latin typeface="Century Gothic" panose="020B0502020202020204" pitchFamily="34" charset="0"/>
              </a:rPr>
              <a:t>1313</a:t>
            </a:r>
            <a:r>
              <a:rPr lang="cs-CZ" sz="2000" dirty="0">
                <a:latin typeface="Century Gothic" panose="020B0502020202020204" pitchFamily="34" charset="0"/>
              </a:rPr>
              <a:t> km)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83742" y="2173905"/>
            <a:ext cx="7834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O průběhu veřejného projednání se pořizuje písemný záznam. Za tímto účelem je veřejné projednání zaznamenáváno audiovizuálně pro pozdější přepis.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44" y="1005055"/>
            <a:ext cx="10797309" cy="585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95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714632" y="365124"/>
            <a:ext cx="10870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Veřejné projednání 7aZÚR a VV URÚ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83742" y="1007247"/>
            <a:ext cx="7710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Upozornění: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83742" y="2173905"/>
            <a:ext cx="7834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O průběhu veřejného projednání se pořizuje písemný záznam. Za tímto účelem je veřejné projednání zaznamenáváno audiovizuálně pro pozdější přepis.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3788" r="4090"/>
          <a:stretch/>
        </p:blipFill>
        <p:spPr>
          <a:xfrm>
            <a:off x="461819" y="836645"/>
            <a:ext cx="11231418" cy="6021355"/>
          </a:xfrm>
          <a:prstGeom prst="rect">
            <a:avLst/>
          </a:prstGeom>
        </p:spPr>
      </p:pic>
      <p:sp>
        <p:nvSpPr>
          <p:cNvPr id="12" name="Nadpis 1"/>
          <p:cNvSpPr txBox="1">
            <a:spLocks/>
          </p:cNvSpPr>
          <p:nvPr/>
        </p:nvSpPr>
        <p:spPr>
          <a:xfrm>
            <a:off x="221136" y="65747"/>
            <a:ext cx="11749727" cy="733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latin typeface="Century Gothic" panose="020B0502020202020204" pitchFamily="34" charset="0"/>
              </a:rPr>
              <a:t>  </a:t>
            </a:r>
            <a:r>
              <a:rPr lang="cs-CZ" sz="2000" dirty="0" err="1">
                <a:latin typeface="Century Gothic" panose="020B0502020202020204" pitchFamily="34" charset="0"/>
              </a:rPr>
              <a:t>Ortofoto</a:t>
            </a:r>
            <a:r>
              <a:rPr lang="cs-CZ" sz="2000" dirty="0">
                <a:latin typeface="Century Gothic" panose="020B0502020202020204" pitchFamily="34" charset="0"/>
              </a:rPr>
              <a:t> IS DTM ÚK (přesnost 5 cm/</a:t>
            </a:r>
            <a:r>
              <a:rPr lang="cs-CZ" sz="2000" dirty="0" err="1">
                <a:latin typeface="Century Gothic" panose="020B0502020202020204" pitchFamily="34" charset="0"/>
              </a:rPr>
              <a:t>px</a:t>
            </a:r>
            <a:r>
              <a:rPr lang="cs-CZ" sz="2000" dirty="0">
                <a:latin typeface="Century Gothic" panose="020B0502020202020204" pitchFamily="34" charset="0"/>
              </a:rPr>
              <a:t>)        	 </a:t>
            </a:r>
            <a:r>
              <a:rPr lang="cs-CZ" sz="2000" dirty="0" err="1">
                <a:latin typeface="Century Gothic" panose="020B0502020202020204" pitchFamily="34" charset="0"/>
              </a:rPr>
              <a:t>Ortofoto</a:t>
            </a:r>
            <a:r>
              <a:rPr lang="cs-CZ" sz="2000" dirty="0">
                <a:latin typeface="Century Gothic" panose="020B0502020202020204" pitchFamily="34" charset="0"/>
              </a:rPr>
              <a:t> ČÚZK (přesnost 12 cm/</a:t>
            </a:r>
            <a:r>
              <a:rPr lang="cs-CZ" sz="2000" dirty="0" err="1">
                <a:latin typeface="Century Gothic" panose="020B0502020202020204" pitchFamily="34" charset="0"/>
              </a:rPr>
              <a:t>px</a:t>
            </a:r>
            <a:r>
              <a:rPr lang="cs-CZ" sz="2000" dirty="0">
                <a:latin typeface="Century Gothic" panose="020B0502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33955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468</Words>
  <Application>Microsoft Office PowerPoint</Application>
  <PresentationFormat>Širokoúhlá obrazovka</PresentationFormat>
  <Paragraphs>71</Paragraphs>
  <Slides>11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Nový Jan</dc:creator>
  <cp:lastModifiedBy>Martin Sikora</cp:lastModifiedBy>
  <cp:revision>245</cp:revision>
  <cp:lastPrinted>2023-08-01T04:58:47Z</cp:lastPrinted>
  <dcterms:created xsi:type="dcterms:W3CDTF">2023-01-12T13:43:47Z</dcterms:created>
  <dcterms:modified xsi:type="dcterms:W3CDTF">2023-10-11T08:43:12Z</dcterms:modified>
</cp:coreProperties>
</file>