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3"/>
  </p:notesMasterIdLst>
  <p:sldIdLst>
    <p:sldId id="283" r:id="rId6"/>
    <p:sldId id="465" r:id="rId7"/>
    <p:sldId id="461" r:id="rId8"/>
    <p:sldId id="457" r:id="rId9"/>
    <p:sldId id="462" r:id="rId10"/>
    <p:sldId id="466" r:id="rId11"/>
    <p:sldId id="469" r:id="rId12"/>
    <p:sldId id="447" r:id="rId13"/>
    <p:sldId id="471" r:id="rId14"/>
    <p:sldId id="467" r:id="rId15"/>
    <p:sldId id="463" r:id="rId16"/>
    <p:sldId id="436" r:id="rId17"/>
    <p:sldId id="468" r:id="rId18"/>
    <p:sldId id="458" r:id="rId19"/>
    <p:sldId id="456" r:id="rId20"/>
    <p:sldId id="322" r:id="rId21"/>
    <p:sldId id="464" r:id="rId22"/>
  </p:sldIdLst>
  <p:sldSz cx="13439775" cy="7559675"/>
  <p:notesSz cx="6858000" cy="9144000"/>
  <p:defaultTextStyle>
    <a:defPPr>
      <a:defRPr lang="cs-CZ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04" userDrawn="1">
          <p15:clr>
            <a:srgbClr val="A4A3A4"/>
          </p15:clr>
        </p15:guide>
        <p15:guide id="2" pos="4233" userDrawn="1">
          <p15:clr>
            <a:srgbClr val="A4A3A4"/>
          </p15:clr>
        </p15:guide>
        <p15:guide id="3" pos="355" userDrawn="1">
          <p15:clr>
            <a:srgbClr val="A4A3A4"/>
          </p15:clr>
        </p15:guide>
        <p15:guide id="4" pos="8111" userDrawn="1">
          <p15:clr>
            <a:srgbClr val="A4A3A4"/>
          </p15:clr>
        </p15:guide>
        <p15:guide id="5" orient="horz" pos="453" userDrawn="1">
          <p15:clr>
            <a:srgbClr val="A4A3A4"/>
          </p15:clr>
        </p15:guide>
        <p15:guide id="6" orient="horz" pos="405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áclav Marvan, Ing." initials="VMI" lastIdx="2" clrIdx="0">
    <p:extLst>
      <p:ext uri="{19B8F6BF-5375-455C-9EA6-DF929625EA0E}">
        <p15:presenceInfo xmlns:p15="http://schemas.microsoft.com/office/powerpoint/2012/main" userId="Václav Marvan, Ing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3E85"/>
    <a:srgbClr val="0093D3"/>
    <a:srgbClr val="EF7F1B"/>
    <a:srgbClr val="00458D"/>
    <a:srgbClr val="184887"/>
    <a:srgbClr val="23538F"/>
    <a:srgbClr val="CCCCFF"/>
    <a:srgbClr val="AADDFA"/>
    <a:srgbClr val="A9DCF9"/>
    <a:srgbClr val="EA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034E78-7F5D-4C2E-B375-FC64B27BC917}" styleName="Tmavý styl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Tmavý styl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6400" autoAdjust="0"/>
  </p:normalViewPr>
  <p:slideViewPr>
    <p:cSldViewPr snapToGrid="0">
      <p:cViewPr varScale="1">
        <p:scale>
          <a:sx n="141" d="100"/>
          <a:sy n="141" d="100"/>
        </p:scale>
        <p:origin x="276" y="132"/>
      </p:cViewPr>
      <p:guideLst>
        <p:guide orient="horz" pos="2404"/>
        <p:guide pos="4233"/>
        <p:guide pos="355"/>
        <p:guide pos="8111"/>
        <p:guide orient="horz" pos="453"/>
        <p:guide orient="horz" pos="40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5DD34-6B13-4468-BFF8-0EDA89A161EB}" type="datetimeFigureOut">
              <a:rPr lang="cs-CZ" smtClean="0"/>
              <a:t>29.09.2023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AD125-AEC1-4B9E-8CF5-066766ACE8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88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80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AD125-AEC1-4B9E-8CF5-066766ACE8F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301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7690" indent="-27603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4138" indent="-22082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5793" indent="-22082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7448" indent="-22082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9104" indent="-220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70759" indent="-220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12414" indent="-220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54069" indent="-2208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7AA5A0-6671-47DF-AA33-35368DFB8EC4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998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6952F171-B819-46EB-9577-A87D753DE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790316" y="-70429"/>
            <a:ext cx="6587463" cy="6728321"/>
          </a:xfrm>
          <a:prstGeom prst="rect">
            <a:avLst/>
          </a:prstGeom>
        </p:spPr>
      </p:pic>
      <p:sp>
        <p:nvSpPr>
          <p:cNvPr id="13" name="Název prezentace">
            <a:extLst>
              <a:ext uri="{FF2B5EF4-FFF2-40B4-BE49-F238E27FC236}">
                <a16:creationId xmlns:a16="http://schemas.microsoft.com/office/drawing/2014/main" id="{F0492CB3-09F3-4DF7-8691-C0D2F4914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44162" y="1914319"/>
            <a:ext cx="5732052" cy="2137078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4525" b="1" baseline="0">
                <a:solidFill>
                  <a:srgbClr val="063E85"/>
                </a:solidFill>
              </a:defRPr>
            </a:lvl1pPr>
          </a:lstStyle>
          <a:p>
            <a:pPr lvl="0"/>
            <a:r>
              <a:rPr lang="cs-CZ" dirty="0"/>
              <a:t>Vlož název prezentace</a:t>
            </a:r>
          </a:p>
        </p:txBody>
      </p:sp>
      <p:sp>
        <p:nvSpPr>
          <p:cNvPr id="14" name="Zástupný text 19">
            <a:extLst>
              <a:ext uri="{FF2B5EF4-FFF2-40B4-BE49-F238E27FC236}">
                <a16:creationId xmlns:a16="http://schemas.microsoft.com/office/drawing/2014/main" id="{8888D2E3-F330-4CE9-9049-65E8D6071E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44162" y="4424415"/>
            <a:ext cx="5732052" cy="549254"/>
          </a:xfrm>
        </p:spPr>
        <p:txBody>
          <a:bodyPr/>
          <a:lstStyle>
            <a:lvl1pPr marL="0" indent="0">
              <a:buNone/>
              <a:defRPr sz="3017"/>
            </a:lvl1pPr>
          </a:lstStyle>
          <a:p>
            <a:pPr lvl="0"/>
            <a:r>
              <a:rPr lang="cs-CZ" dirty="0"/>
              <a:t>Vlož datum</a:t>
            </a:r>
          </a:p>
        </p:txBody>
      </p:sp>
      <p:sp>
        <p:nvSpPr>
          <p:cNvPr id="15" name="Zástupný text 21">
            <a:extLst>
              <a:ext uri="{FF2B5EF4-FFF2-40B4-BE49-F238E27FC236}">
                <a16:creationId xmlns:a16="http://schemas.microsoft.com/office/drawing/2014/main" id="{F7699921-2EF3-4404-87F0-D466DA5C4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53042" y="5387607"/>
            <a:ext cx="5328423" cy="1008282"/>
          </a:xfrm>
        </p:spPr>
        <p:txBody>
          <a:bodyPr>
            <a:normAutofit/>
          </a:bodyPr>
          <a:lstStyle>
            <a:lvl1pPr marL="0" indent="0" algn="r">
              <a:spcBef>
                <a:spcPts val="0"/>
              </a:spcBef>
              <a:buNone/>
              <a:defRPr sz="3017">
                <a:solidFill>
                  <a:srgbClr val="0093D3"/>
                </a:solidFill>
              </a:defRPr>
            </a:lvl1pPr>
          </a:lstStyle>
          <a:p>
            <a:pPr lvl="0"/>
            <a:r>
              <a:rPr lang="cs-CZ" dirty="0"/>
              <a:t>Jméno a Příjmení</a:t>
            </a:r>
            <a:br>
              <a:rPr lang="cs-CZ" dirty="0"/>
            </a:br>
            <a:r>
              <a:rPr lang="cs-CZ" dirty="0"/>
              <a:t>funkce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8BACC30D-9F79-48AC-820F-77665485C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563" y="487572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7" name="Zástupný symbol obrázku 4">
            <a:extLst>
              <a:ext uri="{FF2B5EF4-FFF2-40B4-BE49-F238E27FC236}">
                <a16:creationId xmlns:a16="http://schemas.microsoft.com/office/drawing/2014/main" id="{E8A36917-6DD8-4881-9480-6DF91F171D7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3563" y="3435028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CEE78514-7DB4-4906-869F-163277E9DCE0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1051DDD-3D4C-4DD7-8B63-E197393A101A}"/>
              </a:ext>
            </a:extLst>
          </p:cNvPr>
          <p:cNvSpPr txBox="1"/>
          <p:nvPr userDrawn="1"/>
        </p:nvSpPr>
        <p:spPr>
          <a:xfrm>
            <a:off x="6243485" y="6931481"/>
            <a:ext cx="6718411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/>
            <a:r>
              <a:rPr lang="cs-CZ" sz="2464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21" name="Zástupný symbol obrázku 4">
            <a:extLst>
              <a:ext uri="{FF2B5EF4-FFF2-40B4-BE49-F238E27FC236}">
                <a16:creationId xmlns:a16="http://schemas.microsoft.com/office/drawing/2014/main" id="{A106FEC5-5A65-4FCF-90F8-237FCCC43D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94869" y="483833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23" name="Zástupný symbol obrázku 4">
            <a:extLst>
              <a:ext uri="{FF2B5EF4-FFF2-40B4-BE49-F238E27FC236}">
                <a16:creationId xmlns:a16="http://schemas.microsoft.com/office/drawing/2014/main" id="{5A875D73-4329-45F7-A37F-A768F729B72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94869" y="3435028"/>
            <a:ext cx="2934244" cy="2860517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pic>
        <p:nvPicPr>
          <p:cNvPr id="24" name="Grafický objekt 23">
            <a:extLst>
              <a:ext uri="{FF2B5EF4-FFF2-40B4-BE49-F238E27FC236}">
                <a16:creationId xmlns:a16="http://schemas.microsoft.com/office/drawing/2014/main" id="{EBDE0C35-C676-4AC1-B50F-C9B5D491DC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52414" y="487572"/>
            <a:ext cx="3223799" cy="79129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D0EBFC2F-248B-4A97-9952-895285A06D40}"/>
              </a:ext>
            </a:extLst>
          </p:cNvPr>
          <p:cNvCxnSpPr>
            <a:cxnSpLocks/>
          </p:cNvCxnSpPr>
          <p:nvPr userDrawn="1"/>
        </p:nvCxnSpPr>
        <p:spPr>
          <a:xfrm>
            <a:off x="7144162" y="4242972"/>
            <a:ext cx="5732051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>
        <p:tmplLst>
          <p:tmpl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animBg="1"/>
      <p:bldP spid="17" grpId="0" animBg="1"/>
      <p:bldP spid="18" grpId="0" animBg="1"/>
      <p:bldP spid="19" grpId="0"/>
      <p:bldP spid="21" grpId="0" animBg="1"/>
      <p:bldP spid="23" grpId="0" animBg="1"/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8158" y="1368403"/>
            <a:ext cx="12418055" cy="491016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3520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263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464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59A88AA-4D38-421C-85C1-9AEB6CF4C66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8788" y="1368425"/>
            <a:ext cx="12417425" cy="507184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70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C84109E4-D010-4193-A425-AECE7EEDC968}"/>
              </a:ext>
            </a:extLst>
          </p:cNvPr>
          <p:cNvSpPr/>
          <p:nvPr userDrawn="1"/>
        </p:nvSpPr>
        <p:spPr>
          <a:xfrm>
            <a:off x="2" y="0"/>
            <a:ext cx="13439775" cy="31750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6F30B3F-E0AB-42C1-B545-F09CDE2BFA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3494" y="3"/>
            <a:ext cx="4276353" cy="4367793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BD24F4E9-85F7-4382-8DAD-5D50360484C3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93794D-A0C5-4894-81AE-5D3D79A51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37971" y="6834282"/>
            <a:ext cx="1995151" cy="660894"/>
          </a:xfrm>
          <a:prstGeom prst="rect">
            <a:avLst/>
          </a:pr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A8657E-A43F-4A6D-887D-C2E87F3F5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7544" y="6252693"/>
            <a:ext cx="6234101" cy="341290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508" b="1"/>
            </a:lvl1pPr>
            <a:lvl2pPr>
              <a:defRPr sz="3520"/>
            </a:lvl2pPr>
            <a:lvl3pPr>
              <a:defRPr sz="3017"/>
            </a:lvl3pPr>
            <a:lvl4pPr>
              <a:defRPr sz="2514"/>
            </a:lvl4pPr>
            <a:lvl5pPr>
              <a:defRPr sz="2263"/>
            </a:lvl5pPr>
          </a:lstStyle>
          <a:p>
            <a:pPr lvl="0"/>
            <a:r>
              <a:rPr lang="cs-CZ" dirty="0"/>
              <a:t>popisek fotky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EA31D8D-E1E5-4B12-981F-0F636B3663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32242" y="1057137"/>
            <a:ext cx="5867985" cy="3205770"/>
          </a:xfrm>
        </p:spPr>
        <p:txBody>
          <a:bodyPr anchor="t"/>
          <a:lstStyle>
            <a:lvl1pPr>
              <a:defRPr/>
            </a:lvl1pPr>
          </a:lstStyle>
          <a:p>
            <a:r>
              <a:rPr lang="cs-CZ" dirty="0"/>
              <a:t>název kapitoly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622BEACC-81A6-4A6D-B407-8B712161F4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15916"/>
            <a:ext cx="6355724" cy="6451935"/>
          </a:xfrm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50BBF02-316B-48E4-AF5A-F54E0D4960B1}"/>
              </a:ext>
            </a:extLst>
          </p:cNvPr>
          <p:cNvSpPr txBox="1"/>
          <p:nvPr userDrawn="1"/>
        </p:nvSpPr>
        <p:spPr>
          <a:xfrm>
            <a:off x="487509" y="6925041"/>
            <a:ext cx="6718411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464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803EB32-406D-4314-8A01-F7F3EFD24E7B}"/>
              </a:ext>
            </a:extLst>
          </p:cNvPr>
          <p:cNvSpPr txBox="1"/>
          <p:nvPr userDrawn="1"/>
        </p:nvSpPr>
        <p:spPr>
          <a:xfrm>
            <a:off x="12647056" y="19317"/>
            <a:ext cx="76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2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uiExpand="1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11" grpId="0"/>
      <p:bldP spid="1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e zápat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74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z 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9D1CE529-7B44-43B0-8CAC-2C0F236F3D62}"/>
              </a:ext>
            </a:extLst>
          </p:cNvPr>
          <p:cNvSpPr/>
          <p:nvPr userDrawn="1"/>
        </p:nvSpPr>
        <p:spPr>
          <a:xfrm>
            <a:off x="2" y="0"/>
            <a:ext cx="13439775" cy="31750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5772384-181A-4B9B-9B67-DCBC83932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4276353" cy="436779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9C760C2-54D8-4222-B4B0-01BD1F99623E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</p:spTree>
    <p:extLst>
      <p:ext uri="{BB962C8B-B14F-4D97-AF65-F5344CB8AC3E}">
        <p14:creationId xmlns:p14="http://schemas.microsoft.com/office/powerpoint/2010/main" val="32545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A6CEB-63A2-4629-A117-3BDB27032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848" y="1565663"/>
            <a:ext cx="6522078" cy="2795828"/>
          </a:xfrm>
        </p:spPr>
        <p:txBody>
          <a:bodyPr>
            <a:noAutofit/>
          </a:bodyPr>
          <a:lstStyle>
            <a:lvl1pPr algn="ctr">
              <a:defRPr sz="7200" b="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288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A133D-D22C-461D-B7D2-B39CE7969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24F9AA-836D-45F8-8E8F-55B4196CB3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A4A17C-8A9B-4701-82E5-ABF591E3D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9DDA6-674F-4C6A-A697-62FFA590FD1B}" type="datetimeFigureOut">
              <a:rPr lang="cs-CZ"/>
              <a:pPr>
                <a:defRPr/>
              </a:pPr>
              <a:t>29.09.2023</a:t>
            </a:fld>
            <a:endParaRPr lang="cs-CZ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0F48086-E208-4C64-99B4-E39443AC4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32F2E3-F870-4FF6-8DB5-29FF19A53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87F25-1693-4305-A120-57A4B4D2084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90147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AEB558E2-14FF-42C7-8A7F-2BEE0DD2B49C}"/>
              </a:ext>
            </a:extLst>
          </p:cNvPr>
          <p:cNvSpPr/>
          <p:nvPr userDrawn="1"/>
        </p:nvSpPr>
        <p:spPr>
          <a:xfrm>
            <a:off x="2" y="0"/>
            <a:ext cx="13439775" cy="317502"/>
          </a:xfrm>
          <a:prstGeom prst="rect">
            <a:avLst/>
          </a:prstGeom>
          <a:solidFill>
            <a:srgbClr val="0093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4EF8AFE-94BC-4755-ADFB-FFEEB15CF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3"/>
            <a:ext cx="4276353" cy="4367793"/>
          </a:xfrm>
          <a:prstGeom prst="rect">
            <a:avLst/>
          </a:prstGeom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44466" y="406757"/>
            <a:ext cx="12431747" cy="778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44466" y="1398839"/>
            <a:ext cx="12431747" cy="5079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E72A740-5941-4113-B015-D3C8C57E6EC0}"/>
              </a:ext>
            </a:extLst>
          </p:cNvPr>
          <p:cNvSpPr/>
          <p:nvPr userDrawn="1"/>
        </p:nvSpPr>
        <p:spPr>
          <a:xfrm>
            <a:off x="2" y="6766011"/>
            <a:ext cx="13439775" cy="793667"/>
          </a:xfrm>
          <a:prstGeom prst="rect">
            <a:avLst/>
          </a:prstGeom>
          <a:solidFill>
            <a:srgbClr val="063E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646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08F1E6D-DCD2-4076-9AC2-3550454E8DC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63729" y="6834282"/>
            <a:ext cx="1995151" cy="66089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2231B00B-1645-44FA-B722-99D1F07FF14D}"/>
              </a:ext>
            </a:extLst>
          </p:cNvPr>
          <p:cNvSpPr txBox="1"/>
          <p:nvPr userDrawn="1"/>
        </p:nvSpPr>
        <p:spPr>
          <a:xfrm>
            <a:off x="493948" y="6931481"/>
            <a:ext cx="6718411" cy="471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2464" dirty="0">
                <a:solidFill>
                  <a:schemeClr val="bg1"/>
                </a:solidFill>
              </a:rPr>
              <a:t>www.rsd.cz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9EC6327-D352-4AEA-908D-503DE87FE69D}"/>
              </a:ext>
            </a:extLst>
          </p:cNvPr>
          <p:cNvSpPr txBox="1"/>
          <p:nvPr userDrawn="1"/>
        </p:nvSpPr>
        <p:spPr>
          <a:xfrm>
            <a:off x="12647056" y="25756"/>
            <a:ext cx="76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EB70A8A6-F82C-4479-9865-C6029FCC3BDD}" type="slidenum">
              <a:rPr lang="cs-CZ" sz="1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cs-CZ" sz="1200" b="1" dirty="0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86" r:id="rId2"/>
    <p:sldLayoutId id="2147483799" r:id="rId3"/>
    <p:sldLayoutId id="2147483796" r:id="rId4"/>
    <p:sldLayoutId id="2147483759" r:id="rId5"/>
    <p:sldLayoutId id="2147483795" r:id="rId6"/>
    <p:sldLayoutId id="2147483797" r:id="rId7"/>
    <p:sldLayoutId id="2147483798" r:id="rId8"/>
    <p:sldLayoutId id="2147483800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</p:bldLst>
  </p:timing>
  <p:hf hdr="0" ftr="0" dt="0"/>
  <p:txStyles>
    <p:titleStyle>
      <a:lvl1pPr algn="l" defTabSz="1343886" rtl="0" eaLnBrk="1" latinLnBrk="0" hangingPunct="1">
        <a:spcBef>
          <a:spcPct val="0"/>
        </a:spcBef>
        <a:buNone/>
        <a:defRPr sz="3600" b="1" kern="1200">
          <a:solidFill>
            <a:srgbClr val="0093D3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1343886" rtl="0" eaLnBrk="1" latinLnBrk="0" hangingPunct="1">
        <a:spcBef>
          <a:spcPct val="20000"/>
        </a:spcBef>
        <a:buClr>
          <a:srgbClr val="0093D3"/>
        </a:buClr>
        <a:buFont typeface="Wingdings" pitchFamily="2" charset="2"/>
        <a:buNone/>
        <a:defRPr sz="36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1pPr>
      <a:lvl2pPr marL="1091908" indent="-419965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32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2pPr>
      <a:lvl3pPr marL="1679857" indent="-335971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8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3pPr>
      <a:lvl4pPr marL="2351800" indent="-335971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4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4pPr>
      <a:lvl5pPr marL="3023742" indent="-335971" algn="l" defTabSz="1343886" rtl="0" eaLnBrk="1" latinLnBrk="0" hangingPunct="1">
        <a:spcBef>
          <a:spcPct val="20000"/>
        </a:spcBef>
        <a:buClr>
          <a:srgbClr val="0093D3"/>
        </a:buClr>
        <a:buFont typeface="Wingdings" panose="05000000000000000000" pitchFamily="2" charset="2"/>
        <a:buChar char="§"/>
        <a:defRPr sz="2000" kern="1200">
          <a:solidFill>
            <a:srgbClr val="002C77"/>
          </a:solidFill>
          <a:latin typeface="Arial" pitchFamily="34" charset="0"/>
          <a:ea typeface="+mn-ea"/>
          <a:cs typeface="Arial" pitchFamily="34" charset="0"/>
        </a:defRPr>
      </a:lvl5pPr>
      <a:lvl6pPr marL="3695686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6pPr>
      <a:lvl7pPr marL="4367630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7pPr>
      <a:lvl8pPr marL="5039573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8pPr>
      <a:lvl9pPr marL="5711515" indent="-335971" algn="l" defTabSz="1343886" rtl="0" eaLnBrk="1" latinLnBrk="0" hangingPunct="1">
        <a:spcBef>
          <a:spcPct val="20000"/>
        </a:spcBef>
        <a:buFont typeface="Arial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71943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343886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2015828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4pPr>
      <a:lvl5pPr marL="2687771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5pPr>
      <a:lvl6pPr marL="3359715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6pPr>
      <a:lvl7pPr marL="4031659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7pPr>
      <a:lvl8pPr marL="4703601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8pPr>
      <a:lvl9pPr marL="5375544" algn="l" defTabSz="1343886" rtl="0" eaLnBrk="1" latinLnBrk="0" hangingPunct="1">
        <a:defRPr sz="26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55" userDrawn="1">
          <p15:clr>
            <a:srgbClr val="F26B43"/>
          </p15:clr>
        </p15:guide>
        <p15:guide id="2" pos="4233" userDrawn="1">
          <p15:clr>
            <a:srgbClr val="F26B43"/>
          </p15:clr>
        </p15:guide>
        <p15:guide id="3" pos="811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16AEB86A-45B5-4BCF-A30D-3D42B7CB55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334" y="1963746"/>
            <a:ext cx="10132541" cy="2137078"/>
          </a:xfrm>
        </p:spPr>
        <p:txBody>
          <a:bodyPr>
            <a:normAutofit/>
          </a:bodyPr>
          <a:lstStyle/>
          <a:p>
            <a:r>
              <a:rPr lang="cs-CZ" dirty="0"/>
              <a:t>Digitální technická mapa- základ provozní dokumentace ŘSD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91BA511-EDB1-48D0-BD68-28FA2FE2EB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44162" y="4424415"/>
            <a:ext cx="5732052" cy="54925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9.2023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661A68FC-347E-D30D-5F7D-293E2A5F3D4F}"/>
              </a:ext>
            </a:extLst>
          </p:cNvPr>
          <p:cNvSpPr txBox="1">
            <a:spLocks/>
          </p:cNvSpPr>
          <p:nvPr/>
        </p:nvSpPr>
        <p:spPr>
          <a:xfrm>
            <a:off x="7144162" y="5182296"/>
            <a:ext cx="5732052" cy="5492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itchFamily="2" charset="2"/>
              <a:buNone/>
              <a:defRPr sz="301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091908" indent="-419965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2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79857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8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351800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4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023742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00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95686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30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73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515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Ing. Martina Poláková</a:t>
            </a:r>
          </a:p>
        </p:txBody>
      </p:sp>
    </p:spTree>
    <p:extLst>
      <p:ext uri="{BB962C8B-B14F-4D97-AF65-F5344CB8AC3E}">
        <p14:creationId xmlns:p14="http://schemas.microsoft.com/office/powerpoint/2010/main" val="311014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412" y="317059"/>
            <a:ext cx="12431747" cy="778333"/>
          </a:xfrm>
        </p:spPr>
        <p:txBody>
          <a:bodyPr>
            <a:normAutofit/>
          </a:bodyPr>
          <a:lstStyle/>
          <a:p>
            <a:r>
              <a:rPr lang="cs-CZ" dirty="0"/>
              <a:t>DTM – ukázky ze vznikajícího systému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2135F84-C8BC-1FC3-1A65-904AF1A43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23" y="919886"/>
            <a:ext cx="8327048" cy="403142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D9790CF-6226-FC97-6557-7CE9C2BF8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23" y="4951307"/>
            <a:ext cx="7821161" cy="260836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B0817563-F489-FEAB-CB39-48031BF6C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400" y="2454266"/>
            <a:ext cx="7445375" cy="43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1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0BD6EED-0DA8-FEF6-284C-C864A9F0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6" y="406758"/>
            <a:ext cx="12923911" cy="673898"/>
          </a:xfrm>
        </p:spPr>
        <p:txBody>
          <a:bodyPr/>
          <a:lstStyle/>
          <a:p>
            <a:pPr algn="l"/>
            <a:r>
              <a:rPr lang="cs-CZ" sz="3600" dirty="0"/>
              <a:t>Postup aktualizace ZPS – ŘSD – kraj - DMVS</a:t>
            </a:r>
          </a:p>
        </p:txBody>
      </p:sp>
      <p:pic>
        <p:nvPicPr>
          <p:cNvPr id="2050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EB33387-B09E-E59E-7E98-697A1CE5A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66" y="1080656"/>
            <a:ext cx="8125200" cy="636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picture containing diagram, screenshot, plan, text&#10;&#10;Description automatically generated">
            <a:extLst>
              <a:ext uri="{FF2B5EF4-FFF2-40B4-BE49-F238E27FC236}">
                <a16:creationId xmlns:a16="http://schemas.microsoft.com/office/drawing/2014/main" id="{F707F752-B256-42E4-5D07-445F583A9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138" y="2501374"/>
            <a:ext cx="8825637" cy="42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82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Digitalizace a automatizace v rámci správy silnic a dálnic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2EA1CD0-E3DD-4D98-AA80-0D44668097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2732" y="1410367"/>
            <a:ext cx="5756222" cy="2539504"/>
          </a:xfrm>
        </p:spPr>
        <p:txBody>
          <a:bodyPr>
            <a:normAutofit/>
          </a:bodyPr>
          <a:lstStyle/>
          <a:p>
            <a:r>
              <a:rPr lang="cs-CZ" sz="2000" dirty="0" err="1"/>
              <a:t>Dopřesnění</a:t>
            </a:r>
            <a:r>
              <a:rPr lang="cs-CZ" sz="2000" dirty="0"/>
              <a:t> polohy a popisů a doplnění </a:t>
            </a:r>
            <a:r>
              <a:rPr lang="cs-CZ" sz="2000" b="1" u="sng" dirty="0"/>
              <a:t>podrobných tematických datových sad pasportů  </a:t>
            </a:r>
            <a:r>
              <a:rPr lang="cs-CZ" sz="2000" dirty="0"/>
              <a:t>- grafické i popisné údaje o jednotlivých objektech – součást a příslušenství  - nyní 70% území pokryto tematickými informacemi- dopracování na objekty DTM </a:t>
            </a:r>
          </a:p>
          <a:p>
            <a:endParaRPr lang="cs-CZ" sz="2000" dirty="0"/>
          </a:p>
          <a:p>
            <a:pPr marL="5559425" indent="-536575"/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9C3097-AA9C-5461-2EE8-E71FFC61AA37}"/>
              </a:ext>
            </a:extLst>
          </p:cNvPr>
          <p:cNvSpPr txBox="1"/>
          <p:nvPr/>
        </p:nvSpPr>
        <p:spPr>
          <a:xfrm>
            <a:off x="11481722" y="2403120"/>
            <a:ext cx="420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/>
              <a:t>        </a:t>
            </a:r>
            <a:endParaRPr lang="cs-CZ" sz="12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380CC1A-FE85-81A3-60F4-84F3F9AB3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95" y="1045030"/>
            <a:ext cx="7124038" cy="3613174"/>
          </a:xfrm>
          <a:prstGeom prst="rect">
            <a:avLst/>
          </a:prstGeom>
        </p:spPr>
      </p:pic>
      <p:sp>
        <p:nvSpPr>
          <p:cNvPr id="6" name="Zástupný text 2">
            <a:extLst>
              <a:ext uri="{FF2B5EF4-FFF2-40B4-BE49-F238E27FC236}">
                <a16:creationId xmlns:a16="http://schemas.microsoft.com/office/drawing/2014/main" id="{3FDE2B7D-2D95-EB3E-D4B0-B796815F3288}"/>
              </a:ext>
            </a:extLst>
          </p:cNvPr>
          <p:cNvSpPr txBox="1">
            <a:spLocks/>
          </p:cNvSpPr>
          <p:nvPr/>
        </p:nvSpPr>
        <p:spPr>
          <a:xfrm>
            <a:off x="953390" y="4606650"/>
            <a:ext cx="10122151" cy="2539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Arial" panose="020B0604020202020204" pitchFamily="34" charset="0"/>
              <a:buNone/>
              <a:defRPr sz="352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091908" indent="-419965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52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79857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01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351800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023742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26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95686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30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73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515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u="sng" dirty="0"/>
              <a:t>Navázání jednotlivých procesů pořizování datových sad na sebe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Příprava+ výstavba – pořízení datových sad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Realizace + předání do provozu – rozšíření datových sad o pasportní údaje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Provoz – rozšíření o pasportizační údaje  -  v rámci oprav – příprava a realizace</a:t>
            </a:r>
          </a:p>
          <a:p>
            <a:endParaRPr lang="cs-CZ" sz="2000" dirty="0"/>
          </a:p>
          <a:p>
            <a:pPr marL="5559425" indent="-536575"/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8249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Pasporty součástí a příslušenství silnic </a:t>
            </a:r>
            <a:r>
              <a:rPr lang="cs-CZ" dirty="0" err="1"/>
              <a:t>I.tř</a:t>
            </a:r>
            <a:r>
              <a:rPr lang="cs-CZ" dirty="0"/>
              <a:t>. a dálnic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9C3097-AA9C-5461-2EE8-E71FFC61AA37}"/>
              </a:ext>
            </a:extLst>
          </p:cNvPr>
          <p:cNvSpPr txBox="1"/>
          <p:nvPr/>
        </p:nvSpPr>
        <p:spPr>
          <a:xfrm>
            <a:off x="11481722" y="2403120"/>
            <a:ext cx="420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/>
              <a:t>        </a:t>
            </a:r>
            <a:endParaRPr lang="cs-CZ" sz="12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E602185-B4D4-46AF-5D84-6D10B9CE0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904"/>
            <a:ext cx="12228888" cy="650777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21A0640-6EAD-A97A-0EFC-28FE00C26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457" y="977714"/>
            <a:ext cx="6967318" cy="383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5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BBAF01B-7B95-DDA0-9DD0-F1EDAF37F9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2000"/>
          </a:blip>
          <a:stretch>
            <a:fillRect/>
          </a:stretch>
        </p:blipFill>
        <p:spPr>
          <a:xfrm>
            <a:off x="5640511" y="1072273"/>
            <a:ext cx="7799263" cy="289747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Datové a metodické předpisy v souvislosti s DTM ŘSD a pasporty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9C3097-AA9C-5461-2EE8-E71FFC61AA37}"/>
              </a:ext>
            </a:extLst>
          </p:cNvPr>
          <p:cNvSpPr txBox="1"/>
          <p:nvPr/>
        </p:nvSpPr>
        <p:spPr>
          <a:xfrm>
            <a:off x="11481722" y="2403120"/>
            <a:ext cx="420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/>
              <a:t>        </a:t>
            </a:r>
            <a:endParaRPr lang="cs-CZ" sz="12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39A09501-A6F2-9F6C-3AD1-2BD4901CEFC2}"/>
              </a:ext>
            </a:extLst>
          </p:cNvPr>
          <p:cNvSpPr txBox="1">
            <a:spLocks/>
          </p:cNvSpPr>
          <p:nvPr/>
        </p:nvSpPr>
        <p:spPr>
          <a:xfrm>
            <a:off x="105419" y="2498873"/>
            <a:ext cx="12022837" cy="4654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Arial" panose="020B0604020202020204" pitchFamily="34" charset="0"/>
              <a:buNone/>
              <a:defRPr sz="352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091908" indent="-419965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52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79857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01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351800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023742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26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95686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30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73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515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indent="-182563"/>
            <a:r>
              <a:rPr lang="cs-CZ" sz="2000" u="sng" dirty="0"/>
              <a:t>Co je využíváno:</a:t>
            </a:r>
            <a:endParaRPr lang="cs-CZ" sz="2000" dirty="0"/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B2/C1 v upravené formě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Ostatní předpisy ŘSD 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Vyhláška o základním obsahu DTM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Návrh rozšířeného obsahu DTM ŘSD – rozšířena o informace z pasportních předpisů</a:t>
            </a:r>
          </a:p>
          <a:p>
            <a:pPr marL="1798638" indent="-277813" defTabSz="1219200">
              <a:buFont typeface="Wingdings" panose="05000000000000000000" pitchFamily="2" charset="2"/>
              <a:buChar char="v"/>
            </a:pPr>
            <a:r>
              <a:rPr lang="cs-CZ" sz="2000" dirty="0"/>
              <a:t>B1 – odtokové plány</a:t>
            </a:r>
          </a:p>
          <a:p>
            <a:pPr marL="1798638" indent="-277813" defTabSz="1219200">
              <a:buFont typeface="Wingdings" panose="05000000000000000000" pitchFamily="2" charset="2"/>
              <a:buChar char="v"/>
            </a:pPr>
            <a:r>
              <a:rPr lang="cs-CZ" sz="2000" dirty="0"/>
              <a:t>B3 – </a:t>
            </a:r>
            <a:r>
              <a:rPr lang="cs-CZ" sz="2000" dirty="0" err="1"/>
              <a:t>kabelovéknihy</a:t>
            </a:r>
            <a:r>
              <a:rPr lang="cs-CZ" sz="2000" dirty="0"/>
              <a:t> </a:t>
            </a:r>
          </a:p>
          <a:p>
            <a:pPr marL="1798638" indent="-277813" defTabSz="1219200">
              <a:buFont typeface="Wingdings" panose="05000000000000000000" pitchFamily="2" charset="2"/>
              <a:buChar char="v"/>
            </a:pPr>
            <a:r>
              <a:rPr lang="cs-CZ" sz="2000" dirty="0"/>
              <a:t>B4 – dopravní vybavení</a:t>
            </a:r>
          </a:p>
          <a:p>
            <a:pPr marL="1798638" indent="-277813" defTabSz="1219200">
              <a:buFont typeface="Wingdings" panose="05000000000000000000" pitchFamily="2" charset="2"/>
              <a:buChar char="v"/>
            </a:pPr>
            <a:r>
              <a:rPr lang="cs-CZ" sz="2000" dirty="0"/>
              <a:t>B5 – Zařízení proti vniknutí zvěře a PHC</a:t>
            </a:r>
          </a:p>
          <a:p>
            <a:pPr marL="1798638" indent="-277813" defTabSz="1219200">
              <a:buFont typeface="Wingdings" panose="05000000000000000000" pitchFamily="2" charset="2"/>
              <a:buChar char="v"/>
            </a:pPr>
            <a:r>
              <a:rPr lang="cs-CZ" sz="2000" dirty="0"/>
              <a:t>B6 – silniční vegetace</a:t>
            </a:r>
          </a:p>
          <a:p>
            <a:pPr marL="1798638" indent="-277813" defTabSz="1219200">
              <a:buFont typeface="Wingdings" panose="05000000000000000000" pitchFamily="2" charset="2"/>
              <a:buChar char="v"/>
            </a:pPr>
            <a:r>
              <a:rPr lang="cs-CZ" sz="2000" dirty="0"/>
              <a:t>B7 – odtokové hospodářství </a:t>
            </a:r>
          </a:p>
          <a:p>
            <a:pPr marL="538163" indent="-182563" defTabSz="1219200"/>
            <a:r>
              <a:rPr lang="cs-CZ" sz="2000" dirty="0"/>
              <a:t> </a:t>
            </a:r>
          </a:p>
          <a:p>
            <a:pPr marL="5559425" indent="-536575"/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67255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5" y="584138"/>
            <a:ext cx="12545978" cy="1264540"/>
          </a:xfrm>
        </p:spPr>
        <p:txBody>
          <a:bodyPr>
            <a:normAutofit/>
          </a:bodyPr>
          <a:lstStyle/>
          <a:p>
            <a:r>
              <a:rPr lang="cs-CZ" dirty="0"/>
              <a:t>Projekt certifikace dodavatelů zeměměřických činností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B4F654F-5CD1-04B6-07A0-2747EEA9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4" y="1468674"/>
            <a:ext cx="12046226" cy="50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25D20E73-81AA-493E-BD5C-FB5FB1315D16}"/>
              </a:ext>
            </a:extLst>
          </p:cNvPr>
          <p:cNvSpPr/>
          <p:nvPr/>
        </p:nvSpPr>
        <p:spPr>
          <a:xfrm>
            <a:off x="176" y="-1"/>
            <a:ext cx="13439422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2161" dirty="0"/>
          </a:p>
        </p:txBody>
      </p:sp>
      <p:pic>
        <p:nvPicPr>
          <p:cNvPr id="15363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" y="-1"/>
            <a:ext cx="13439422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1"/>
          <p:cNvSpPr txBox="1">
            <a:spLocks noChangeArrowheads="1"/>
          </p:cNvSpPr>
          <p:nvPr/>
        </p:nvSpPr>
        <p:spPr bwMode="auto">
          <a:xfrm>
            <a:off x="878638" y="640472"/>
            <a:ext cx="8567632" cy="92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 defTabSz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2646" b="1" dirty="0">
                <a:solidFill>
                  <a:srgbClr val="009BDE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Ukázka z testování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78638" y="1600005"/>
            <a:ext cx="25742251" cy="43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0796" tIns="50398" rIns="100796" bIns="50398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2161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" y="1367547"/>
            <a:ext cx="8847874" cy="482458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1210" y="603905"/>
            <a:ext cx="5780685" cy="302695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080" y="1583878"/>
            <a:ext cx="3748862" cy="401138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939" y="4732285"/>
            <a:ext cx="9945659" cy="28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1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3319" y="3095770"/>
            <a:ext cx="8022201" cy="778333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Děkuji</a:t>
            </a:r>
          </a:p>
        </p:txBody>
      </p:sp>
    </p:spTree>
    <p:extLst>
      <p:ext uri="{BB962C8B-B14F-4D97-AF65-F5344CB8AC3E}">
        <p14:creationId xmlns:p14="http://schemas.microsoft.com/office/powerpoint/2010/main" val="36977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DTM ŘSD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842FFF5-D6E4-5908-A04B-F0A66D2563A8}"/>
              </a:ext>
            </a:extLst>
          </p:cNvPr>
          <p:cNvSpPr txBox="1"/>
          <p:nvPr/>
        </p:nvSpPr>
        <p:spPr>
          <a:xfrm>
            <a:off x="1068619" y="1492484"/>
            <a:ext cx="101938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Základní teze:</a:t>
            </a:r>
          </a:p>
          <a:p>
            <a:pPr algn="l"/>
            <a:endParaRPr lang="cs-CZ" sz="24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ŘSD – správce staveb dálnic a silnic </a:t>
            </a:r>
            <a:r>
              <a:rPr lang="cs-CZ" sz="2400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I.třídy</a:t>
            </a:r>
            <a:endParaRPr lang="cs-CZ" sz="24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každoročně desítky velkých staveb a stovky rekonstrukcí a drobných staveb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potřeba evidence aktuálního stavu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DTM krajů – jednotný podklad pro stavební řízení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DTM ŘSD – vedení DTM ve vymezených oblastech v okolí zpracovaných silnic – implementace do DTM krajů ( a průběžná aktualizace v plném rozsahu)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Jednotný způsob předávání informací geodetům a stavebníkům v lokalitách ŘSD</a:t>
            </a:r>
          </a:p>
          <a:p>
            <a:pPr algn="l"/>
            <a:endParaRPr lang="cs-CZ" sz="24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6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DTM – realizované VZ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D642453-609F-1A7F-03AA-C84B4127D7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87734" y="331892"/>
            <a:ext cx="5687439" cy="370438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712C999-8AFD-6CD2-A1B5-DC664B7A2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6728"/>
            <a:ext cx="6505202" cy="474206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BE0279E-02AE-B04C-5E52-4E505C0B3273}"/>
              </a:ext>
            </a:extLst>
          </p:cNvPr>
          <p:cNvSpPr txBox="1"/>
          <p:nvPr/>
        </p:nvSpPr>
        <p:spPr>
          <a:xfrm>
            <a:off x="5286842" y="3637758"/>
            <a:ext cx="8152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b="1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harmonogram:</a:t>
            </a:r>
          </a:p>
          <a:p>
            <a:pPr algn="l"/>
            <a:endParaRPr lang="cs-CZ" sz="24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2021-2023 - </a:t>
            </a:r>
            <a:r>
              <a:rPr lang="cs-CZ" sz="2400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I.etapa</a:t>
            </a: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pořízení dat DTM ŘSD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implementace dat  ŘSD do DTM krajů + zahájení aktualizace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2023-2025 – vytvoření plnohodnotného IS DTM ŘSD – portál pro předávání dat a </a:t>
            </a:r>
            <a:r>
              <a:rPr lang="cs-CZ" sz="2400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inforací</a:t>
            </a: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průbězích sítí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2024-2025 – </a:t>
            </a:r>
            <a:r>
              <a:rPr lang="cs-CZ" sz="2400" dirty="0" err="1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II.etapa</a:t>
            </a:r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pořízení dat DTM ŘSD</a:t>
            </a:r>
          </a:p>
          <a:p>
            <a:pPr algn="l"/>
            <a:endParaRPr lang="cs-CZ" sz="24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76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Digitalizace a automatizace v rámci správy silnic a dálnic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09C3097-AA9C-5461-2EE8-E71FFC61AA37}"/>
              </a:ext>
            </a:extLst>
          </p:cNvPr>
          <p:cNvSpPr txBox="1"/>
          <p:nvPr/>
        </p:nvSpPr>
        <p:spPr>
          <a:xfrm>
            <a:off x="11481722" y="2403120"/>
            <a:ext cx="4207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/>
              <a:t>        </a:t>
            </a:r>
            <a:endParaRPr lang="cs-CZ" sz="1200" dirty="0">
              <a:solidFill>
                <a:srgbClr val="063E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39A09501-A6F2-9F6C-3AD1-2BD4901CEFC2}"/>
              </a:ext>
            </a:extLst>
          </p:cNvPr>
          <p:cNvSpPr txBox="1">
            <a:spLocks/>
          </p:cNvSpPr>
          <p:nvPr/>
        </p:nvSpPr>
        <p:spPr>
          <a:xfrm>
            <a:off x="444466" y="1618807"/>
            <a:ext cx="12022837" cy="4654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Arial" panose="020B0604020202020204" pitchFamily="34" charset="0"/>
              <a:buNone/>
              <a:defRPr sz="352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091908" indent="-419965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520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79857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3017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351800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514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023742" indent="-335971" algn="l" defTabSz="1343886" rtl="0" eaLnBrk="1" latinLnBrk="0" hangingPunct="1">
              <a:spcBef>
                <a:spcPct val="20000"/>
              </a:spcBef>
              <a:buClr>
                <a:srgbClr val="0093D3"/>
              </a:buClr>
              <a:buFont typeface="Wingdings" panose="05000000000000000000" pitchFamily="2" charset="2"/>
              <a:buChar char="§"/>
              <a:defRPr sz="2263" kern="1200">
                <a:solidFill>
                  <a:srgbClr val="002C77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695686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67630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573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11515" indent="-335971" algn="l" defTabSz="134388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8163" indent="-182563"/>
            <a:r>
              <a:rPr lang="cs-CZ" sz="2000" u="sng" dirty="0"/>
              <a:t>Využití DTM</a:t>
            </a:r>
            <a:r>
              <a:rPr lang="cs-CZ" sz="2000" dirty="0"/>
              <a:t>:  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Jednotný podklad pro výstavbu – výdeje dat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Jednotný podklad pro správu staveb a dokumentace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Podklad pro GDSPS – vznik pouze změnových informací – úspora za opakovaná měření, urychlení pořízení dokumentace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podklady pro jednotlivé systémy údržby</a:t>
            </a:r>
          </a:p>
          <a:p>
            <a:pPr marL="538163" indent="-182563" defTabSz="1219200"/>
            <a:endParaRPr lang="cs-CZ" sz="2000" dirty="0"/>
          </a:p>
          <a:p>
            <a:pPr marL="538163" indent="-182563" defTabSz="1219200"/>
            <a:r>
              <a:rPr lang="cs-CZ" sz="2000" dirty="0"/>
              <a:t> </a:t>
            </a:r>
            <a:r>
              <a:rPr lang="cs-CZ" sz="2000" u="sng" dirty="0"/>
              <a:t>využití doprovodných datových sad: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Mračna bodů – nové vytěžení pro další geodetické dokumentace – doplnění dokumentace pro výstavbu, pro stavby cizích investorů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Provázání s datovými sadami dalších správců</a:t>
            </a:r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r>
              <a:rPr lang="cs-CZ" sz="2000" dirty="0"/>
              <a:t>Sjednocení metodologie a datových struktur</a:t>
            </a:r>
          </a:p>
          <a:p>
            <a:pPr marL="538163" indent="-182563" defTabSz="1219200"/>
            <a:endParaRPr lang="cs-CZ" sz="2000" dirty="0"/>
          </a:p>
          <a:p>
            <a:pPr marL="538163" indent="-182563" defTabSz="12192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559425" indent="-536575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559425" indent="-536575"/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574700" indent="-5747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3779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DTM – ukázky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448454E-AF40-0879-17EB-B37FBB416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3330"/>
            <a:ext cx="10166773" cy="443716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0073332-8012-5003-0006-8CE67851D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427" y="291610"/>
            <a:ext cx="5076590" cy="344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73" y="318704"/>
            <a:ext cx="12431747" cy="778333"/>
          </a:xfrm>
        </p:spPr>
        <p:txBody>
          <a:bodyPr>
            <a:normAutofit/>
          </a:bodyPr>
          <a:lstStyle/>
          <a:p>
            <a:r>
              <a:rPr lang="cs-CZ" dirty="0"/>
              <a:t>DTM – ukázky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D8C7481-3F43-FC5A-8412-A21128E9E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907"/>
            <a:ext cx="13460980" cy="657076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433D2E4-08D8-7D25-2B0B-8C12A686A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333" y="2953173"/>
            <a:ext cx="4476666" cy="44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1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65" y="584138"/>
            <a:ext cx="12545978" cy="1264540"/>
          </a:xfrm>
        </p:spPr>
        <p:txBody>
          <a:bodyPr>
            <a:normAutofit/>
          </a:bodyPr>
          <a:lstStyle/>
          <a:p>
            <a:r>
              <a:rPr lang="cs-CZ" dirty="0"/>
              <a:t>Digitální technická mapa – výměnný formát JVF ŘSD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3CE4704-7E43-326F-773A-767085072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2" y="1848678"/>
            <a:ext cx="13211063" cy="453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Jaký je rozdíl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E023138-E4C0-139C-6DAA-AC60E567E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240" y="406757"/>
            <a:ext cx="5378726" cy="358158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8FBAD25-2407-FFCA-3ABF-14E9EB46A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5" y="3320853"/>
            <a:ext cx="5901639" cy="331758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82C339-8990-C530-23B2-1D67DCCB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6603" y="3320853"/>
            <a:ext cx="5769394" cy="332177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2DAF986-AE9B-63C0-BD08-DBAE277566BB}"/>
              </a:ext>
            </a:extLst>
          </p:cNvPr>
          <p:cNvSpPr txBox="1"/>
          <p:nvPr/>
        </p:nvSpPr>
        <p:spPr>
          <a:xfrm>
            <a:off x="444466" y="2025283"/>
            <a:ext cx="352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DTM ŘSD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CBE1881-DE47-4ADE-E211-9150854A26A9}"/>
              </a:ext>
            </a:extLst>
          </p:cNvPr>
          <p:cNvSpPr txBox="1"/>
          <p:nvPr/>
        </p:nvSpPr>
        <p:spPr>
          <a:xfrm>
            <a:off x="9833368" y="2125050"/>
            <a:ext cx="3522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400" dirty="0">
                <a:solidFill>
                  <a:srgbClr val="063E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DTM ČR</a:t>
            </a:r>
          </a:p>
        </p:txBody>
      </p:sp>
    </p:spTree>
    <p:extLst>
      <p:ext uri="{BB962C8B-B14F-4D97-AF65-F5344CB8AC3E}">
        <p14:creationId xmlns:p14="http://schemas.microsoft.com/office/powerpoint/2010/main" val="2805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6EF6CD-B8B8-47C3-9B1B-ABD222168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505" y="319978"/>
            <a:ext cx="12545978" cy="1264540"/>
          </a:xfrm>
        </p:spPr>
        <p:txBody>
          <a:bodyPr>
            <a:normAutofit/>
          </a:bodyPr>
          <a:lstStyle/>
          <a:p>
            <a:r>
              <a:rPr lang="cs-CZ" dirty="0"/>
              <a:t>Informační Systém DTM ŘSD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82BF33F-E3E2-3D60-6BD9-8764C4663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065" y="1298529"/>
            <a:ext cx="7423711" cy="558740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6A1EB04-AD01-2E2E-410A-E5F64D48C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65" y="2504660"/>
            <a:ext cx="5030280" cy="317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rezentace ŘSD 16:9">
  <a:themeElements>
    <a:clrScheme name="Motiv ŘSD">
      <a:dk1>
        <a:srgbClr val="063E85"/>
      </a:dk1>
      <a:lt1>
        <a:sysClr val="window" lastClr="FFFFFF"/>
      </a:lt1>
      <a:dk2>
        <a:srgbClr val="063E85"/>
      </a:dk2>
      <a:lt2>
        <a:srgbClr val="FFFFFF"/>
      </a:lt2>
      <a:accent1>
        <a:srgbClr val="063E85"/>
      </a:accent1>
      <a:accent2>
        <a:srgbClr val="0093D3"/>
      </a:accent2>
      <a:accent3>
        <a:srgbClr val="F79646"/>
      </a:accent3>
      <a:accent4>
        <a:srgbClr val="FF0000"/>
      </a:accent4>
      <a:accent5>
        <a:srgbClr val="FFC000"/>
      </a:accent5>
      <a:accent6>
        <a:srgbClr val="92D050"/>
      </a:accent6>
      <a:hlink>
        <a:srgbClr val="0093D3"/>
      </a:hlink>
      <a:folHlink>
        <a:srgbClr val="0093D3"/>
      </a:folHlink>
    </a:clrScheme>
    <a:fontScheme name="Písma ŘSD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err="1" smtClean="0">
            <a:solidFill>
              <a:srgbClr val="063E85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rsd-sablona prezentace_16 ku 9.potx" id="{8E7422F4-F5E5-4BEA-80D2-F70EC37F2624}" vid="{BA0656FF-CB4D-48E2-9B9D-7C4F2310CC66}"/>
    </a:ext>
  </a:ext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e9817b6-90c4-41d3-ae58-521874d850e1">RSDCR-1762492646-44</_dlc_DocId>
    <_dlc_DocIdUrl xmlns="1e9817b6-90c4-41d3-ae58-521874d850e1">
      <Url>http://intranet.rsd.cz/useky/ekonomic_new/_layouts/15/DocIdRedir.aspx?ID=RSDCR-1762492646-44</Url>
      <Description>RSDCR-1762492646-44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54366444E0DC4CB5874BC6338C738A" ma:contentTypeVersion="0" ma:contentTypeDescription="Vytvoří nový dokument" ma:contentTypeScope="" ma:versionID="bd8f9e56c727f0cb926bfa91ccb7f56d">
  <xsd:schema xmlns:xsd="http://www.w3.org/2001/XMLSchema" xmlns:xs="http://www.w3.org/2001/XMLSchema" xmlns:p="http://schemas.microsoft.com/office/2006/metadata/properties" xmlns:ns2="1e9817b6-90c4-41d3-ae58-521874d850e1" targetNamespace="http://schemas.microsoft.com/office/2006/metadata/properties" ma:root="true" ma:fieldsID="b7aa810db77c1e97916297e3eb829263" ns2:_="">
    <xsd:import namespace="1e9817b6-90c4-41d3-ae58-521874d850e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9817b6-90c4-41d3-ae58-521874d850e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Hodnota ID dokumentu" ma:description="Hodnota ID dokumentu přiřazená této položce" ma:internalName="_dlc_DocId" ma:readOnly="true">
      <xsd:simpleType>
        <xsd:restriction base="dms:Text"/>
      </xsd:simpleType>
    </xsd:element>
    <xsd:element name="_dlc_DocIdUrl" ma:index="9" nillable="true" ma:displayName="ID dokumentu" ma:description="Trvalý odkaz na tento dokument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66D531B-838A-4CF7-952C-71660E3BD6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F2F379-C0AA-4F0E-ACC1-666E3DB8E34A}">
  <ds:schemaRefs>
    <ds:schemaRef ds:uri="1e9817b6-90c4-41d3-ae58-521874d850e1"/>
    <ds:schemaRef ds:uri="http://purl.org/dc/terms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9500DD7-6494-4B02-91DE-53D05C6265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9817b6-90c4-41d3-ae58-521874d850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C14B5ED-D00B-4C84-BC92-EBE663A897C7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rsd-sablona prezentace_16 ku 9</Template>
  <TotalTime>1779</TotalTime>
  <Words>441</Words>
  <Application>Microsoft Office PowerPoint</Application>
  <PresentationFormat>Vlastní</PresentationFormat>
  <Paragraphs>99</Paragraphs>
  <Slides>17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Prezentace ŘSD 16:9</vt:lpstr>
      <vt:lpstr>Prezentace aplikace PowerPoint</vt:lpstr>
      <vt:lpstr>DTM ŘSD</vt:lpstr>
      <vt:lpstr>DTM – realizované VZ</vt:lpstr>
      <vt:lpstr>Digitalizace a automatizace v rámci správy silnic a dálnic</vt:lpstr>
      <vt:lpstr>DTM – ukázky</vt:lpstr>
      <vt:lpstr>DTM – ukázky</vt:lpstr>
      <vt:lpstr>Digitální technická mapa – výměnný formát JVF ŘSD</vt:lpstr>
      <vt:lpstr>Jaký je rozdíl</vt:lpstr>
      <vt:lpstr>Informační Systém DTM ŘSD</vt:lpstr>
      <vt:lpstr>DTM – ukázky ze vznikajícího systému</vt:lpstr>
      <vt:lpstr>Postup aktualizace ZPS – ŘSD – kraj - DMVS</vt:lpstr>
      <vt:lpstr>Digitalizace a automatizace v rámci správy silnic a dálnic</vt:lpstr>
      <vt:lpstr>Pasporty součástí a příslušenství silnic I.tř. a dálnic</vt:lpstr>
      <vt:lpstr>Datové a metodické předpisy v souvislosti s DTM ŘSD a pasporty</vt:lpstr>
      <vt:lpstr>Projekt certifikace dodavatelů zeměměřických činností</vt:lpstr>
      <vt:lpstr>Prezentace aplikace PowerPoint</vt:lpstr>
      <vt:lpstr>Děkuji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Poláková Martina Ing.</dc:creator>
  <cp:lastModifiedBy>Poláková Martina Ing.</cp:lastModifiedBy>
  <cp:revision>34</cp:revision>
  <dcterms:created xsi:type="dcterms:W3CDTF">2022-06-02T11:36:50Z</dcterms:created>
  <dcterms:modified xsi:type="dcterms:W3CDTF">2023-09-29T05:16:11Z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0x0101006754366444E0DC4CB5874BC6338C738A</vt:lpwstr>
  </property>
  <property fmtid="{D5CDD505-2E9C-101B-9397-08002B2CF9AE}" pid="3" name="_dlc_DocIdItemGuid">
    <vt:lpwstr>ce5e6140-755a-4339-b1a2-9f2247d05afa</vt:lpwstr>
  </property>
</Properties>
</file>