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29" r:id="rId3"/>
    <p:sldId id="319" r:id="rId4"/>
    <p:sldId id="317" r:id="rId5"/>
    <p:sldId id="318" r:id="rId6"/>
    <p:sldId id="340" r:id="rId7"/>
    <p:sldId id="355" r:id="rId8"/>
    <p:sldId id="341" r:id="rId9"/>
    <p:sldId id="325" r:id="rId10"/>
    <p:sldId id="370" r:id="rId11"/>
    <p:sldId id="372" r:id="rId12"/>
    <p:sldId id="364" r:id="rId13"/>
    <p:sldId id="367" r:id="rId14"/>
    <p:sldId id="369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8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84277" autoAdjust="0"/>
  </p:normalViewPr>
  <p:slideViewPr>
    <p:cSldViewPr>
      <p:cViewPr varScale="1">
        <p:scale>
          <a:sx n="128" d="100"/>
          <a:sy n="128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663EB-428D-431E-B2B2-FB2C55432DE0}" type="datetimeFigureOut">
              <a:rPr lang="cs-CZ" smtClean="0"/>
              <a:pPr/>
              <a:t>27.09.2023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5BA40-F301-4A64-A21C-DC1D31520E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86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47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70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13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01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36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88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63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66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21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669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BA40-F301-4A64-A21C-DC1D31520E22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52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3" y="2391031"/>
            <a:ext cx="7918648" cy="1470025"/>
          </a:xfrm>
        </p:spPr>
        <p:txBody>
          <a:bodyPr/>
          <a:lstStyle>
            <a:lvl1pPr algn="l">
              <a:defRPr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3" y="4052664"/>
            <a:ext cx="654481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6444208" y="6160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39552" y="6160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328C9-16C8-463A-A388-D99992479F08}" type="datetimeFigureOut">
              <a:rPr lang="cs-CZ" sz="1400" smtClean="0"/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Filip\Desktop\PROJEKTY\plzensky-kraj\prezentac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12"/>
            <a:ext cx="3771900" cy="981075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>
            <a:lvl1pPr algn="l">
              <a:defRPr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88432"/>
          </a:xfrm>
        </p:spPr>
        <p:txBody>
          <a:bodyPr/>
          <a:lstStyle>
            <a:lvl1pPr>
              <a:buClr>
                <a:srgbClr val="FFCB00"/>
              </a:buClr>
              <a:defRPr>
                <a:latin typeface="Myriad Pro" pitchFamily="34" charset="0"/>
              </a:defRPr>
            </a:lvl1pPr>
            <a:lvl2pPr>
              <a:buClr>
                <a:srgbClr val="FFCB00"/>
              </a:buClr>
              <a:defRPr>
                <a:latin typeface="Myriad Pro" pitchFamily="34" charset="0"/>
              </a:defRPr>
            </a:lvl2pPr>
            <a:lvl3pPr>
              <a:buClr>
                <a:srgbClr val="FFCB00"/>
              </a:buClr>
              <a:defRPr>
                <a:latin typeface="Myriad Pro" pitchFamily="34" charset="0"/>
              </a:defRPr>
            </a:lvl3pPr>
            <a:lvl4pPr>
              <a:buClr>
                <a:srgbClr val="FFCB00"/>
              </a:buClr>
              <a:defRPr>
                <a:latin typeface="Myriad Pro" pitchFamily="34" charset="0"/>
              </a:defRPr>
            </a:lvl4pPr>
            <a:lvl5pPr>
              <a:buClr>
                <a:srgbClr val="FFCB00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6444208" y="6160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39552" y="6160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981DD-7FF5-4FC1-A482-7ED0A0AA2410}" type="datetime1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lip\Desktop\PROJEKTY\plzensky-kraj\prezentace\pozadi-barevne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912971"/>
            <a:ext cx="5180112" cy="2892301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59832" y="1412784"/>
            <a:ext cx="51801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B00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pic>
        <p:nvPicPr>
          <p:cNvPr id="1026" name="Picture 2" descr="C:\Users\Filip\Desktop\PROJEKTY\plzensky-kraj\prezentace\logo-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4" y="5733264"/>
            <a:ext cx="2317403" cy="6021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3" y="2348888"/>
            <a:ext cx="7918648" cy="1470025"/>
          </a:xfrm>
        </p:spPr>
        <p:txBody>
          <a:bodyPr/>
          <a:lstStyle>
            <a:lvl1pPr algn="l">
              <a:defRPr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3131842" y="6160227"/>
            <a:ext cx="5445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0" name="Picture 2" descr="C:\Users\Filip\Desktop\PROJEKTY\plzensky-kraj\prezentac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165312"/>
            <a:ext cx="1728192" cy="449505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28C9-16C8-463A-A388-D99992479F08}" type="datetimeFigureOut">
              <a:rPr lang="cs-CZ" smtClean="0"/>
              <a:pPr/>
              <a:t>27.09.2023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D471-0A5B-433D-9EE2-6548682547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plzensky-kraj.cz/gis/d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plzensky-kraj.cz/gis/d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476678"/>
            <a:ext cx="9144000" cy="5285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836719"/>
            <a:ext cx="8856984" cy="1470025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Digitální technická mapa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Plzeňského kraje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113384" y="4509120"/>
            <a:ext cx="54212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3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Krajský úřad Plzeňského kraje</a:t>
            </a:r>
            <a:endParaRPr lang="cs-CZ" sz="3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32080" y="476672"/>
            <a:ext cx="8117887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Projekt Rozšíření DTM Plzeňského kraje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17" y="1628800"/>
            <a:ext cx="3963083" cy="4924424"/>
          </a:xfrm>
          <a:prstGeom prst="rect">
            <a:avLst/>
          </a:prstGeom>
        </p:spPr>
      </p:pic>
      <p:sp>
        <p:nvSpPr>
          <p:cNvPr id="4" name="Zástupný symbol pro text 2"/>
          <p:cNvSpPr txBox="1">
            <a:spLocks/>
          </p:cNvSpPr>
          <p:nvPr/>
        </p:nvSpPr>
        <p:spPr>
          <a:xfrm>
            <a:off x="534071" y="1124750"/>
            <a:ext cx="4541985" cy="504814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lnSpc>
                <a:spcPts val="2640"/>
              </a:lnSpc>
              <a:spcBef>
                <a:spcPts val="500"/>
              </a:spcBef>
              <a:buClr>
                <a:srgbClr val="FFCB00"/>
              </a:buClr>
            </a:pPr>
            <a:r>
              <a:rPr lang="cs-CZ" sz="2000" dirty="0" smtClean="0">
                <a:latin typeface="Myriad Pro" pitchFamily="34" charset="0"/>
                <a:cs typeface="+mn-cs"/>
              </a:rPr>
              <a:t>Zrealizovaný projekt z výzvy </a:t>
            </a:r>
            <a:r>
              <a:rPr lang="cs-CZ" sz="2000" dirty="0">
                <a:latin typeface="Myriad Pro" pitchFamily="34" charset="0"/>
                <a:cs typeface="+mn-cs"/>
              </a:rPr>
              <a:t>MPO </a:t>
            </a:r>
            <a:r>
              <a:rPr lang="cs-CZ" sz="2000" dirty="0" smtClean="0">
                <a:latin typeface="Myriad Pro" pitchFamily="34" charset="0"/>
                <a:cs typeface="+mn-cs"/>
              </a:rPr>
              <a:t>určený </a:t>
            </a:r>
            <a:r>
              <a:rPr lang="cs-CZ" sz="2000" dirty="0">
                <a:latin typeface="Myriad Pro" pitchFamily="34" charset="0"/>
                <a:cs typeface="+mn-cs"/>
              </a:rPr>
              <a:t>na vznik a rozvoj DTM krajů</a:t>
            </a:r>
          </a:p>
          <a:p>
            <a:pPr marL="342891" indent="-342891">
              <a:lnSpc>
                <a:spcPts val="2640"/>
              </a:lnSpc>
              <a:spcBef>
                <a:spcPts val="500"/>
              </a:spcBef>
              <a:buClr>
                <a:srgbClr val="FFCB00"/>
              </a:buClr>
            </a:pPr>
            <a:r>
              <a:rPr lang="cs-CZ" sz="2000" dirty="0" smtClean="0">
                <a:latin typeface="Myriad Pro" pitchFamily="34" charset="0"/>
                <a:cs typeface="+mn-cs"/>
              </a:rPr>
              <a:t>Pořízení </a:t>
            </a:r>
            <a:r>
              <a:rPr lang="cs-CZ" sz="2000" dirty="0">
                <a:latin typeface="Myriad Pro" pitchFamily="34" charset="0"/>
                <a:cs typeface="+mn-cs"/>
              </a:rPr>
              <a:t>dat </a:t>
            </a:r>
            <a:r>
              <a:rPr lang="cs-CZ" sz="2000" dirty="0">
                <a:latin typeface="Myriad Pro" pitchFamily="34" charset="0"/>
                <a:cs typeface="+mn-cs"/>
              </a:rPr>
              <a:t>polohopisu</a:t>
            </a:r>
          </a:p>
          <a:p>
            <a:pPr marL="685783" lvl="1">
              <a:lnSpc>
                <a:spcPts val="2640"/>
              </a:lnSpc>
              <a:buClr>
                <a:srgbClr val="FFCB00"/>
              </a:buClr>
            </a:pPr>
            <a:r>
              <a:rPr lang="cs-CZ" sz="1800" dirty="0" smtClean="0">
                <a:latin typeface="Myriad Pro" pitchFamily="34" charset="0"/>
                <a:cs typeface="+mn-cs"/>
              </a:rPr>
              <a:t>68 744 </a:t>
            </a:r>
            <a:r>
              <a:rPr lang="cs-CZ" sz="1800" dirty="0">
                <a:latin typeface="Myriad Pro" pitchFamily="34" charset="0"/>
                <a:cs typeface="+mn-cs"/>
              </a:rPr>
              <a:t>ha</a:t>
            </a:r>
            <a:endParaRPr lang="cs-CZ" sz="1800" dirty="0">
              <a:latin typeface="Myriad Pro" pitchFamily="34" charset="0"/>
              <a:cs typeface="+mn-cs"/>
            </a:endParaRPr>
          </a:p>
          <a:p>
            <a:pPr marL="342891" indent="-342891">
              <a:lnSpc>
                <a:spcPts val="2640"/>
              </a:lnSpc>
              <a:spcBef>
                <a:spcPts val="500"/>
              </a:spcBef>
              <a:buClr>
                <a:srgbClr val="FFCB00"/>
              </a:buClr>
            </a:pPr>
            <a:r>
              <a:rPr lang="cs-CZ" sz="2000" dirty="0">
                <a:latin typeface="Myriad Pro" pitchFamily="34" charset="0"/>
                <a:cs typeface="+mn-cs"/>
              </a:rPr>
              <a:t>Pořízení dat dopravní </a:t>
            </a:r>
            <a:r>
              <a:rPr lang="cs-CZ" sz="2000" dirty="0" smtClean="0">
                <a:latin typeface="Myriad Pro" pitchFamily="34" charset="0"/>
                <a:cs typeface="+mn-cs"/>
              </a:rPr>
              <a:t>infrastruktury ve vlastnictví Plzeňského kraje</a:t>
            </a:r>
            <a:endParaRPr lang="cs-CZ" sz="2000" dirty="0">
              <a:latin typeface="Myriad Pro" pitchFamily="34" charset="0"/>
              <a:cs typeface="+mn-cs"/>
            </a:endParaRPr>
          </a:p>
          <a:p>
            <a:pPr marL="685783" lvl="1">
              <a:lnSpc>
                <a:spcPts val="2640"/>
              </a:lnSpc>
              <a:buClr>
                <a:srgbClr val="FFCB00"/>
              </a:buClr>
            </a:pPr>
            <a:r>
              <a:rPr lang="cs-CZ" sz="1800" dirty="0">
                <a:latin typeface="Myriad Pro" pitchFamily="34" charset="0"/>
                <a:cs typeface="+mn-cs"/>
              </a:rPr>
              <a:t>4 602 </a:t>
            </a:r>
            <a:r>
              <a:rPr lang="cs-CZ" sz="1800" dirty="0" smtClean="0">
                <a:latin typeface="Myriad Pro" pitchFamily="34" charset="0"/>
                <a:cs typeface="+mn-cs"/>
              </a:rPr>
              <a:t>km</a:t>
            </a:r>
          </a:p>
          <a:p>
            <a:pPr marL="685783" lvl="1">
              <a:lnSpc>
                <a:spcPts val="2640"/>
              </a:lnSpc>
              <a:buClr>
                <a:srgbClr val="FFCB00"/>
              </a:buClr>
            </a:pPr>
            <a:r>
              <a:rPr lang="cs-CZ" sz="1800" dirty="0" smtClean="0">
                <a:latin typeface="Myriad Pro" pitchFamily="34" charset="0"/>
                <a:cs typeface="+mn-cs"/>
              </a:rPr>
              <a:t>silnice II. a III. třídy</a:t>
            </a:r>
            <a:endParaRPr lang="cs-CZ" sz="1800" dirty="0">
              <a:latin typeface="Myriad Pro" pitchFamily="34" charset="0"/>
              <a:cs typeface="+mn-cs"/>
            </a:endParaRPr>
          </a:p>
          <a:p>
            <a:pPr marL="342891" indent="-342891">
              <a:lnSpc>
                <a:spcPts val="2640"/>
              </a:lnSpc>
              <a:spcBef>
                <a:spcPts val="500"/>
              </a:spcBef>
              <a:buClr>
                <a:srgbClr val="FFCB00"/>
              </a:buClr>
            </a:pPr>
            <a:r>
              <a:rPr lang="cs-CZ" sz="2000" dirty="0">
                <a:latin typeface="Myriad Pro" pitchFamily="34" charset="0"/>
                <a:cs typeface="+mn-cs"/>
              </a:rPr>
              <a:t>Pořízení dat technické </a:t>
            </a:r>
            <a:r>
              <a:rPr lang="cs-CZ" sz="2000" dirty="0" smtClean="0">
                <a:latin typeface="Myriad Pro" pitchFamily="34" charset="0"/>
                <a:cs typeface="+mn-cs"/>
              </a:rPr>
              <a:t>infrastruktury ve vlastnictví obcí</a:t>
            </a:r>
            <a:endParaRPr lang="cs-CZ" sz="2000" dirty="0">
              <a:latin typeface="Myriad Pro" pitchFamily="34" charset="0"/>
              <a:cs typeface="+mn-cs"/>
            </a:endParaRPr>
          </a:p>
          <a:p>
            <a:pPr marL="685783" lvl="1">
              <a:lnSpc>
                <a:spcPts val="2640"/>
              </a:lnSpc>
              <a:buClr>
                <a:srgbClr val="FFCB00"/>
              </a:buClr>
            </a:pPr>
            <a:r>
              <a:rPr lang="cs-CZ" sz="1800" dirty="0">
                <a:latin typeface="Myriad Pro" pitchFamily="34" charset="0"/>
                <a:cs typeface="+mn-cs"/>
              </a:rPr>
              <a:t>3 </a:t>
            </a:r>
            <a:r>
              <a:rPr lang="cs-CZ" sz="1800" dirty="0" smtClean="0">
                <a:latin typeface="Myriad Pro" pitchFamily="34" charset="0"/>
                <a:cs typeface="+mn-cs"/>
              </a:rPr>
              <a:t>180 km</a:t>
            </a:r>
          </a:p>
          <a:p>
            <a:pPr marL="685783" lvl="1">
              <a:lnSpc>
                <a:spcPts val="2640"/>
              </a:lnSpc>
              <a:buClr>
                <a:srgbClr val="FFCB00"/>
              </a:buClr>
            </a:pPr>
            <a:r>
              <a:rPr lang="cs-CZ" sz="1800" dirty="0" smtClean="0">
                <a:latin typeface="Myriad Pro" pitchFamily="34" charset="0"/>
                <a:cs typeface="+mn-cs"/>
              </a:rPr>
              <a:t>58 měst a obcí</a:t>
            </a:r>
            <a:endParaRPr lang="cs-CZ" sz="1800" dirty="0">
              <a:latin typeface="Myriad Pro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75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17887" cy="720080"/>
          </a:xfrm>
        </p:spPr>
        <p:txBody>
          <a:bodyPr>
            <a:noAutofit/>
          </a:bodyPr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Projektový záměr Data technické a dopravní infrastruktury v Plzeňském kraji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545138" y="1505077"/>
            <a:ext cx="5408072" cy="504814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lnSpc>
                <a:spcPts val="2640"/>
              </a:lnSpc>
              <a:spcBef>
                <a:spcPts val="500"/>
              </a:spcBef>
              <a:buClr>
                <a:srgbClr val="FFCB00"/>
              </a:buClr>
            </a:pPr>
            <a:r>
              <a:rPr lang="cs-CZ" sz="2000" dirty="0" smtClean="0">
                <a:latin typeface="Myriad Pro" pitchFamily="34" charset="0"/>
                <a:cs typeface="+mn-cs"/>
              </a:rPr>
              <a:t>Termín realizace do 31.12.2025 z programu NPO; očekávané zapojení cca 200 obcí</a:t>
            </a:r>
            <a:endParaRPr lang="cs-CZ" sz="2000" dirty="0">
              <a:latin typeface="Myriad Pro" pitchFamily="34" charset="0"/>
              <a:cs typeface="+mn-cs"/>
            </a:endParaRPr>
          </a:p>
          <a:p>
            <a:pPr marL="342891" indent="-342891">
              <a:lnSpc>
                <a:spcPts val="2640"/>
              </a:lnSpc>
              <a:spcBef>
                <a:spcPts val="500"/>
              </a:spcBef>
              <a:buClr>
                <a:srgbClr val="FFCB00"/>
              </a:buClr>
            </a:pPr>
            <a:r>
              <a:rPr lang="cs-CZ" sz="2000" dirty="0" smtClean="0">
                <a:latin typeface="Myriad Pro" pitchFamily="34" charset="0"/>
                <a:cs typeface="+mn-cs"/>
              </a:rPr>
              <a:t>Pořízení </a:t>
            </a:r>
            <a:r>
              <a:rPr lang="cs-CZ" sz="2000" dirty="0">
                <a:latin typeface="Myriad Pro" pitchFamily="34" charset="0"/>
                <a:cs typeface="+mn-cs"/>
              </a:rPr>
              <a:t>dat </a:t>
            </a:r>
            <a:r>
              <a:rPr lang="cs-CZ" sz="2000" dirty="0" smtClean="0">
                <a:latin typeface="Myriad Pro" pitchFamily="34" charset="0"/>
                <a:cs typeface="+mn-cs"/>
              </a:rPr>
              <a:t>technické infrastruktury ve vlastnictví Plzeňského kraje</a:t>
            </a:r>
            <a:endParaRPr lang="cs-CZ" sz="2000" dirty="0">
              <a:latin typeface="Myriad Pro" pitchFamily="34" charset="0"/>
              <a:cs typeface="+mn-cs"/>
            </a:endParaRPr>
          </a:p>
          <a:p>
            <a:pPr marL="685783" lvl="1">
              <a:lnSpc>
                <a:spcPts val="2640"/>
              </a:lnSpc>
              <a:buClr>
                <a:srgbClr val="FFCB00"/>
              </a:buClr>
            </a:pPr>
            <a:r>
              <a:rPr lang="cs-CZ" sz="1800" dirty="0" smtClean="0">
                <a:latin typeface="Myriad Pro" pitchFamily="34" charset="0"/>
                <a:cs typeface="+mn-cs"/>
              </a:rPr>
              <a:t>112 km</a:t>
            </a:r>
            <a:endParaRPr lang="cs-CZ" sz="1800" dirty="0">
              <a:latin typeface="Myriad Pro" pitchFamily="34" charset="0"/>
              <a:cs typeface="+mn-cs"/>
            </a:endParaRPr>
          </a:p>
          <a:p>
            <a:pPr marL="342891" indent="-342891">
              <a:lnSpc>
                <a:spcPts val="2640"/>
              </a:lnSpc>
              <a:spcBef>
                <a:spcPts val="500"/>
              </a:spcBef>
              <a:buClr>
                <a:srgbClr val="FFCB00"/>
              </a:buClr>
            </a:pPr>
            <a:r>
              <a:rPr lang="cs-CZ" sz="2000" dirty="0">
                <a:latin typeface="Myriad Pro" pitchFamily="34" charset="0"/>
                <a:cs typeface="+mn-cs"/>
              </a:rPr>
              <a:t>Pořízení dat technické </a:t>
            </a:r>
            <a:r>
              <a:rPr lang="cs-CZ" sz="2000" dirty="0" smtClean="0">
                <a:latin typeface="Myriad Pro" pitchFamily="34" charset="0"/>
                <a:cs typeface="+mn-cs"/>
              </a:rPr>
              <a:t>infrastruktury ve vlastnictví obcí</a:t>
            </a:r>
            <a:endParaRPr lang="cs-CZ" sz="2000" dirty="0">
              <a:latin typeface="Myriad Pro" pitchFamily="34" charset="0"/>
              <a:cs typeface="+mn-cs"/>
            </a:endParaRPr>
          </a:p>
          <a:p>
            <a:pPr marL="685783" lvl="1">
              <a:lnSpc>
                <a:spcPts val="2640"/>
              </a:lnSpc>
              <a:buClr>
                <a:srgbClr val="FFCB00"/>
              </a:buClr>
            </a:pPr>
            <a:r>
              <a:rPr lang="cs-CZ" sz="1800" dirty="0" smtClean="0">
                <a:latin typeface="Myriad Pro" pitchFamily="34" charset="0"/>
                <a:cs typeface="+mn-cs"/>
              </a:rPr>
              <a:t>4 200 km</a:t>
            </a:r>
          </a:p>
          <a:p>
            <a:pPr marL="342891" indent="-342891">
              <a:lnSpc>
                <a:spcPts val="2640"/>
              </a:lnSpc>
              <a:spcBef>
                <a:spcPts val="500"/>
              </a:spcBef>
              <a:buClr>
                <a:srgbClr val="FFCB00"/>
              </a:buClr>
            </a:pPr>
            <a:r>
              <a:rPr lang="cs-CZ" sz="2000" dirty="0" smtClean="0">
                <a:latin typeface="Myriad Pro" pitchFamily="34" charset="0"/>
              </a:rPr>
              <a:t>Pořízení </a:t>
            </a:r>
            <a:r>
              <a:rPr lang="cs-CZ" sz="2000" dirty="0">
                <a:latin typeface="Myriad Pro" pitchFamily="34" charset="0"/>
              </a:rPr>
              <a:t>dat </a:t>
            </a:r>
            <a:r>
              <a:rPr lang="cs-CZ" sz="2000" dirty="0" smtClean="0">
                <a:latin typeface="Myriad Pro" pitchFamily="34" charset="0"/>
              </a:rPr>
              <a:t>dopravní </a:t>
            </a:r>
            <a:r>
              <a:rPr lang="cs-CZ" sz="2000" dirty="0">
                <a:latin typeface="Myriad Pro" pitchFamily="34" charset="0"/>
              </a:rPr>
              <a:t>infrastruktury ve vlastnictví obcí</a:t>
            </a:r>
          </a:p>
          <a:p>
            <a:pPr marL="685783" lvl="1">
              <a:lnSpc>
                <a:spcPts val="2640"/>
              </a:lnSpc>
              <a:buClr>
                <a:srgbClr val="FFCB00"/>
              </a:buClr>
            </a:pPr>
            <a:r>
              <a:rPr lang="cs-CZ" sz="1800" dirty="0" smtClean="0">
                <a:latin typeface="Myriad Pro" pitchFamily="34" charset="0"/>
              </a:rPr>
              <a:t>1 700 </a:t>
            </a:r>
            <a:r>
              <a:rPr lang="cs-CZ" sz="1800" dirty="0">
                <a:latin typeface="Myriad Pro" pitchFamily="34" charset="0"/>
              </a:rPr>
              <a:t>km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61F6BA-06EF-B20F-898C-CB19ECA11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65" y="2033463"/>
            <a:ext cx="3923435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5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43DFDA7-491E-748F-8BF9-65EF5D8C2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9" y="1268766"/>
            <a:ext cx="3844601" cy="43982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07" y="404664"/>
            <a:ext cx="8229600" cy="720080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Mapování dat technické infrastruktury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34" y="1137455"/>
            <a:ext cx="4814375" cy="4824536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cs-CZ" sz="2000" dirty="0" smtClean="0"/>
              <a:t>Mapované typy objektů </a:t>
            </a:r>
            <a:r>
              <a:rPr lang="cs-CZ" sz="2000" dirty="0"/>
              <a:t>v rámci </a:t>
            </a:r>
            <a:r>
              <a:rPr lang="cs-CZ" sz="2000" dirty="0" smtClean="0"/>
              <a:t>těchto projektů</a:t>
            </a:r>
            <a:endParaRPr lang="cs-CZ" sz="2000" dirty="0"/>
          </a:p>
          <a:p>
            <a:pPr marL="685783" lvl="1" indent="-342900" defTabSz="914400">
              <a:lnSpc>
                <a:spcPts val="264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d</a:t>
            </a:r>
            <a:r>
              <a:rPr lang="cs-CZ" sz="1800" dirty="0" smtClean="0"/>
              <a:t>le </a:t>
            </a:r>
            <a:r>
              <a:rPr lang="cs-CZ" sz="1800" dirty="0"/>
              <a:t>vyhlášky o DTM kraje</a:t>
            </a:r>
          </a:p>
          <a:p>
            <a:pPr marL="685783" lvl="1" indent="-342900" defTabSz="914400">
              <a:lnSpc>
                <a:spcPts val="264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o</a:t>
            </a:r>
            <a:r>
              <a:rPr lang="cs-CZ" sz="1800" dirty="0" smtClean="0"/>
              <a:t>bjekty technické infrastruktury</a:t>
            </a:r>
            <a:endParaRPr lang="cs-CZ" sz="1800" dirty="0"/>
          </a:p>
          <a:p>
            <a:pPr>
              <a:spcBef>
                <a:spcPts val="500"/>
              </a:spcBef>
            </a:pPr>
            <a:r>
              <a:rPr lang="cs-CZ" sz="2000" dirty="0"/>
              <a:t>Vztah k vlastnictví mapované infrastruktury</a:t>
            </a:r>
          </a:p>
          <a:p>
            <a:pPr marL="685783" lvl="1" indent="-342900" defTabSz="914400">
              <a:lnSpc>
                <a:spcPts val="264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100% ve vlastnictví </a:t>
            </a:r>
            <a:r>
              <a:rPr lang="cs-CZ" sz="1800" dirty="0" smtClean="0"/>
              <a:t>obce/kraje nebo jimi </a:t>
            </a:r>
            <a:r>
              <a:rPr lang="cs-CZ" sz="1800" dirty="0"/>
              <a:t>zřizované organizace</a:t>
            </a:r>
          </a:p>
          <a:p>
            <a:pPr>
              <a:spcBef>
                <a:spcPts val="500"/>
              </a:spcBef>
            </a:pPr>
            <a:r>
              <a:rPr lang="cs-CZ" sz="2000" dirty="0"/>
              <a:t>Rozsahy pořizování dat</a:t>
            </a:r>
          </a:p>
          <a:p>
            <a:pPr marL="685783" lvl="1" indent="-342900" defTabSz="914400">
              <a:lnSpc>
                <a:spcPts val="264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k</a:t>
            </a:r>
            <a:r>
              <a:rPr lang="cs-CZ" sz="1800" dirty="0" smtClean="0"/>
              <a:t>ompletní </a:t>
            </a:r>
            <a:r>
              <a:rPr lang="cs-CZ" sz="1800" dirty="0"/>
              <a:t>zaměření objektů TI za celé území obce </a:t>
            </a:r>
          </a:p>
          <a:p>
            <a:pPr marL="685783" lvl="1" indent="-342900" defTabSz="914400">
              <a:lnSpc>
                <a:spcPts val="264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</a:t>
            </a:r>
            <a:r>
              <a:rPr lang="cs-CZ" sz="1800" dirty="0" smtClean="0"/>
              <a:t>ořízení </a:t>
            </a:r>
            <a:r>
              <a:rPr lang="cs-CZ" sz="1800" dirty="0"/>
              <a:t>dat TI v celém </a:t>
            </a:r>
            <a:r>
              <a:rPr lang="cs-CZ" sz="1800" dirty="0"/>
              <a:t>rozsahu </a:t>
            </a:r>
            <a:r>
              <a:rPr lang="cs-CZ" sz="1800" dirty="0"/>
              <a:t>obcí vlastněných objektů TI</a:t>
            </a:r>
          </a:p>
        </p:txBody>
      </p:sp>
    </p:spTree>
    <p:extLst>
      <p:ext uri="{BB962C8B-B14F-4D97-AF65-F5344CB8AC3E}">
        <p14:creationId xmlns:p14="http://schemas.microsoft.com/office/powerpoint/2010/main" val="28052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C5AE943-5914-7CEB-0B85-881E0D37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2" y="332656"/>
            <a:ext cx="9167607" cy="6192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9B48B6-206A-48FB-477C-B28D42D57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6" y="4387113"/>
            <a:ext cx="3591063" cy="22822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231ABF4-3655-8412-3643-74BA417C9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7" y="2180727"/>
            <a:ext cx="3368385" cy="44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76672"/>
            <a:ext cx="5864575" cy="535964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50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636919"/>
            <a:ext cx="5616624" cy="2892301"/>
          </a:xfrm>
        </p:spPr>
        <p:txBody>
          <a:bodyPr/>
          <a:lstStyle/>
          <a:p>
            <a:r>
              <a:rPr lang="cs-CZ" dirty="0" smtClean="0"/>
              <a:t>Děkuji </a:t>
            </a:r>
            <a:br>
              <a:rPr lang="cs-CZ" dirty="0" smtClean="0"/>
            </a:br>
            <a:r>
              <a:rPr lang="cs-CZ" dirty="0" smtClean="0"/>
              <a:t>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080" y="476672"/>
            <a:ext cx="8117887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Digitální technická mapa Plzeňského kraje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219" y="1196752"/>
            <a:ext cx="8229600" cy="4320480"/>
          </a:xfrm>
        </p:spPr>
        <p:txBody>
          <a:bodyPr>
            <a:noAutofit/>
          </a:bodyPr>
          <a:lstStyle/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V provozu od roku 2013</a:t>
            </a:r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Prvotní </a:t>
            </a:r>
            <a:r>
              <a:rPr lang="cs-CZ" sz="2000" dirty="0"/>
              <a:t>naplnění daty polohopisu </a:t>
            </a:r>
            <a:r>
              <a:rPr lang="cs-CZ" sz="2000" dirty="0"/>
              <a:t>vybraných sídel </a:t>
            </a:r>
            <a:r>
              <a:rPr lang="cs-CZ" sz="2000" dirty="0"/>
              <a:t>a pořízení programového vybavení</a:t>
            </a:r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Návrh struktury první verze výměnného formátu předávaných dat geodetických zaměření – tzv. Jednotný výměnný formát (JVF) </a:t>
            </a:r>
            <a:r>
              <a:rPr lang="cs-CZ" sz="2000" dirty="0"/>
              <a:t>DMT</a:t>
            </a:r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Kresba obsahovala pouze vektorovou kresbu prvků polohopisu, tzv. Účelová mapa povrchové situace (ÚMPS)</a:t>
            </a:r>
            <a:endParaRPr lang="en-US" sz="20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en-US" sz="2000" dirty="0"/>
              <a:t>F</a:t>
            </a:r>
            <a:r>
              <a:rPr lang="cs-CZ" sz="2000" dirty="0"/>
              <a:t>inancování provozu </a:t>
            </a:r>
            <a:r>
              <a:rPr lang="en-US" sz="2000" dirty="0"/>
              <a:t>IS DTM PK </a:t>
            </a:r>
            <a:r>
              <a:rPr lang="cs-CZ" sz="2000" dirty="0"/>
              <a:t>z prostředků PK</a:t>
            </a: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332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080" y="476672"/>
            <a:ext cx="8117887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Digitální technická mapa Plzeňského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18" y="1167415"/>
            <a:ext cx="6775011" cy="46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11" y="476672"/>
            <a:ext cx="8486783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Digitální technická mapa Plzeňského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kraje - partneři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219" y="1196752"/>
            <a:ext cx="8229600" cy="4536504"/>
          </a:xfrm>
        </p:spPr>
        <p:txBody>
          <a:bodyPr>
            <a:noAutofit/>
          </a:bodyPr>
          <a:lstStyle/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Spolupráce s významnými správci inženýrských sítí</a:t>
            </a:r>
          </a:p>
          <a:p>
            <a:pPr lvl="1">
              <a:lnSpc>
                <a:spcPts val="2640"/>
              </a:lnSpc>
              <a:spcBef>
                <a:spcPts val="500"/>
              </a:spcBef>
            </a:pPr>
            <a:endParaRPr lang="cs-CZ" sz="16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endParaRPr lang="cs-CZ" sz="20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endParaRPr lang="cs-CZ" sz="20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endParaRPr lang="cs-CZ" sz="20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endParaRPr lang="cs-CZ" sz="20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endParaRPr lang="cs-CZ" sz="20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endParaRPr lang="cs-CZ" sz="20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endParaRPr lang="cs-CZ" sz="2000" dirty="0"/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Široké spektrum registrovaných aktivních uživatelů</a:t>
            </a:r>
          </a:p>
          <a:p>
            <a:pPr lvl="1">
              <a:lnSpc>
                <a:spcPts val="2640"/>
              </a:lnSpc>
              <a:spcBef>
                <a:spcPts val="500"/>
              </a:spcBef>
            </a:pPr>
            <a:r>
              <a:rPr lang="cs-CZ" sz="2000" i="1" dirty="0" smtClean="0"/>
              <a:t>260 </a:t>
            </a:r>
            <a:r>
              <a:rPr lang="cs-CZ" sz="2000" i="1" dirty="0"/>
              <a:t>geodetů a projektantů</a:t>
            </a: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66" y="1700809"/>
            <a:ext cx="3933825" cy="285750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9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632" y="404664"/>
            <a:ext cx="8486783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Digitální technická mapa Plzeňského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kraje - provoz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219" y="980728"/>
            <a:ext cx="8229600" cy="5184576"/>
          </a:xfrm>
        </p:spPr>
        <p:txBody>
          <a:bodyPr>
            <a:noAutofit/>
          </a:bodyPr>
          <a:lstStyle/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 smtClean="0"/>
              <a:t>67 </a:t>
            </a:r>
            <a:r>
              <a:rPr lang="cs-CZ" sz="2000" dirty="0"/>
              <a:t>partnerů projektu z řad měst a obcí</a:t>
            </a:r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 smtClean="0"/>
              <a:t>60 </a:t>
            </a:r>
            <a:r>
              <a:rPr lang="cs-CZ" sz="2000" dirty="0"/>
              <a:t>obcí majících vydanou obecně závaznou vyhlášku o vedení DTM obce</a:t>
            </a:r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Dotační titul PK od roku 2018 na podporu datového fondu technické mapy obcí</a:t>
            </a:r>
          </a:p>
          <a:p>
            <a:pPr marL="685783" lvl="1" indent="-342900" defTabSz="914400">
              <a:lnSpc>
                <a:spcPts val="264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Podpořeno mapování objektů DTM v 18 obcích</a:t>
            </a:r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Přes </a:t>
            </a:r>
            <a:r>
              <a:rPr lang="cs-CZ" sz="2000" dirty="0" smtClean="0"/>
              <a:t>24.000 </a:t>
            </a:r>
            <a:r>
              <a:rPr lang="cs-CZ" sz="2000" dirty="0"/>
              <a:t>vložených geodetických měření dokumentací skutečného provedení stavby</a:t>
            </a:r>
          </a:p>
          <a:p>
            <a:pPr>
              <a:lnSpc>
                <a:spcPts val="2640"/>
              </a:lnSpc>
              <a:spcBef>
                <a:spcPts val="500"/>
              </a:spcBef>
            </a:pPr>
            <a:r>
              <a:rPr lang="cs-CZ" sz="2000" dirty="0"/>
              <a:t>Vydávání akceptačních protokolů stavebníkům</a:t>
            </a:r>
          </a:p>
          <a:p>
            <a:endParaRPr lang="cs-CZ" sz="2000" dirty="0"/>
          </a:p>
          <a:p>
            <a:r>
              <a:rPr lang="cs-CZ" sz="2000" dirty="0"/>
              <a:t>Zajištění průběžné aktualizace kresby polohopisu s přesností 14 cm</a:t>
            </a:r>
          </a:p>
          <a:p>
            <a:r>
              <a:rPr lang="cs-CZ" sz="2000" dirty="0"/>
              <a:t>Postupná tvorba objektové mapy povrchové situace, tzv. OMPS, což je předobraz kresby ZPS</a:t>
            </a:r>
          </a:p>
        </p:txBody>
      </p:sp>
    </p:spTree>
    <p:extLst>
      <p:ext uri="{BB962C8B-B14F-4D97-AF65-F5344CB8AC3E}">
        <p14:creationId xmlns:p14="http://schemas.microsoft.com/office/powerpoint/2010/main" val="42533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080" y="476672"/>
            <a:ext cx="8117887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Dotační titul Plzeňského kraje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251520" y="1196759"/>
            <a:ext cx="9001000" cy="505562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1">
              <a:lnSpc>
                <a:spcPts val="2640"/>
              </a:lnSpc>
              <a:buClr>
                <a:srgbClr val="FFCB00"/>
              </a:buClr>
              <a:defRPr/>
            </a:pPr>
            <a:r>
              <a:rPr lang="cs-CZ" sz="2000" dirty="0">
                <a:latin typeface="Myriad Pro" pitchFamily="34" charset="0"/>
                <a:cs typeface="+mn-cs"/>
              </a:rPr>
              <a:t>Od roku 2018 podpořeno </a:t>
            </a:r>
            <a:r>
              <a:rPr lang="cs-CZ" sz="2000" dirty="0">
                <a:latin typeface="Myriad Pro" pitchFamily="34" charset="0"/>
                <a:cs typeface="+mn-cs"/>
              </a:rPr>
              <a:t>21 </a:t>
            </a:r>
            <a:r>
              <a:rPr lang="cs-CZ" sz="2000" dirty="0">
                <a:latin typeface="Myriad Pro" pitchFamily="34" charset="0"/>
                <a:cs typeface="+mn-cs"/>
              </a:rPr>
              <a:t>projektů od </a:t>
            </a:r>
            <a:r>
              <a:rPr lang="cs-CZ" sz="2000" dirty="0">
                <a:latin typeface="Myriad Pro" pitchFamily="34" charset="0"/>
                <a:cs typeface="+mn-cs"/>
              </a:rPr>
              <a:t>18 </a:t>
            </a:r>
            <a:r>
              <a:rPr lang="cs-CZ" sz="2000" dirty="0">
                <a:latin typeface="Myriad Pro" pitchFamily="34" charset="0"/>
                <a:cs typeface="+mn-cs"/>
              </a:rPr>
              <a:t>obcí v celkové částce </a:t>
            </a:r>
            <a:r>
              <a:rPr lang="cs-CZ" sz="2000" dirty="0">
                <a:latin typeface="Myriad Pro" pitchFamily="34" charset="0"/>
                <a:cs typeface="+mn-cs"/>
              </a:rPr>
              <a:t>17 </a:t>
            </a:r>
            <a:r>
              <a:rPr lang="cs-CZ" sz="2000" dirty="0">
                <a:latin typeface="Myriad Pro" pitchFamily="34" charset="0"/>
                <a:cs typeface="+mn-cs"/>
              </a:rPr>
              <a:t>mil. Kč</a:t>
            </a:r>
          </a:p>
          <a:p>
            <a:pPr marL="342891" lvl="1">
              <a:lnSpc>
                <a:spcPts val="2640"/>
              </a:lnSpc>
              <a:buClr>
                <a:srgbClr val="FFCB00"/>
              </a:buClr>
              <a:defRPr/>
            </a:pPr>
            <a:r>
              <a:rPr lang="cs-CZ" sz="2000" dirty="0">
                <a:latin typeface="Myriad Pro" pitchFamily="34" charset="0"/>
                <a:cs typeface="+mn-cs"/>
              </a:rPr>
              <a:t>Mapování sítí a dat: veřejné osvětlení, optické sítě, kanalizace, teplovod, vodovod, rozhlas – body</a:t>
            </a:r>
          </a:p>
          <a:p>
            <a:pPr marL="342891" lvl="1">
              <a:lnSpc>
                <a:spcPts val="2640"/>
              </a:lnSpc>
              <a:buClr>
                <a:srgbClr val="FFCB00"/>
              </a:buClr>
              <a:defRPr/>
            </a:pPr>
            <a:r>
              <a:rPr lang="cs-CZ" sz="2000" dirty="0">
                <a:latin typeface="Myriad Pro" pitchFamily="34" charset="0"/>
                <a:cs typeface="+mn-cs"/>
              </a:rPr>
              <a:t>Do roku 2019 bylo možno pořizovat i data polohopisu</a:t>
            </a:r>
          </a:p>
          <a:p>
            <a:pPr marL="342891" lvl="1">
              <a:lnSpc>
                <a:spcPts val="2640"/>
              </a:lnSpc>
              <a:buClr>
                <a:srgbClr val="FFCB00"/>
              </a:buClr>
              <a:defRPr/>
            </a:pPr>
            <a:endParaRPr lang="cs-CZ" sz="2000" dirty="0">
              <a:latin typeface="Myriad Pro" pitchFamily="34" charset="0"/>
              <a:cs typeface="+mn-cs"/>
            </a:endParaRPr>
          </a:p>
          <a:p>
            <a:pPr marL="342891" lvl="1">
              <a:lnSpc>
                <a:spcPts val="2640"/>
              </a:lnSpc>
              <a:buClr>
                <a:srgbClr val="FFCB00"/>
              </a:buClr>
              <a:defRPr/>
            </a:pPr>
            <a:r>
              <a:rPr lang="cs-CZ" sz="2000" dirty="0">
                <a:latin typeface="Myriad Pro" pitchFamily="34" charset="0"/>
                <a:cs typeface="+mn-cs"/>
              </a:rPr>
              <a:t>Podmínky žádosti:</a:t>
            </a:r>
          </a:p>
          <a:p>
            <a:pPr marL="342891" lvl="2">
              <a:lnSpc>
                <a:spcPts val="2640"/>
              </a:lnSpc>
              <a:buClr>
                <a:srgbClr val="FFCB00"/>
              </a:buClr>
              <a:defRPr/>
            </a:pPr>
            <a:r>
              <a:rPr lang="cs-CZ" dirty="0">
                <a:latin typeface="Myriad Pro" pitchFamily="34" charset="0"/>
                <a:cs typeface="+mn-cs"/>
              </a:rPr>
              <a:t>žadatel musí mí vydanou vyhlášku o vedení DTM obce </a:t>
            </a:r>
            <a:r>
              <a:rPr lang="cs-CZ" dirty="0">
                <a:latin typeface="Myriad Pro" pitchFamily="34" charset="0"/>
                <a:cs typeface="+mn-cs"/>
                <a:sym typeface="Wingdings" panose="05000000000000000000" pitchFamily="2" charset="2"/>
              </a:rPr>
              <a:t> zajištěna průběžná aktualizace dat</a:t>
            </a:r>
            <a:endParaRPr lang="cs-CZ" dirty="0">
              <a:latin typeface="Myriad Pro" pitchFamily="34" charset="0"/>
              <a:cs typeface="+mn-cs"/>
            </a:endParaRPr>
          </a:p>
          <a:p>
            <a:pPr marL="342891" lvl="2">
              <a:lnSpc>
                <a:spcPts val="2640"/>
              </a:lnSpc>
              <a:buClr>
                <a:srgbClr val="FFCB00"/>
              </a:buClr>
              <a:defRPr/>
            </a:pPr>
            <a:r>
              <a:rPr lang="cs-CZ" dirty="0">
                <a:latin typeface="Myriad Pro" pitchFamily="34" charset="0"/>
                <a:cs typeface="+mn-cs"/>
              </a:rPr>
              <a:t>min. 50 tis. Kč – max. 1,5 mil. Kč / žádost</a:t>
            </a:r>
          </a:p>
          <a:p>
            <a:pPr marL="342891" lvl="2">
              <a:lnSpc>
                <a:spcPts val="2640"/>
              </a:lnSpc>
              <a:buClr>
                <a:srgbClr val="FFCB00"/>
              </a:buClr>
              <a:defRPr/>
            </a:pPr>
            <a:r>
              <a:rPr lang="cs-CZ" dirty="0">
                <a:latin typeface="Myriad Pro" pitchFamily="34" charset="0"/>
                <a:cs typeface="+mn-cs"/>
              </a:rPr>
              <a:t>možnost pořízení SW na práci s daty do 40 tis. Kč</a:t>
            </a:r>
          </a:p>
          <a:p>
            <a:pPr marL="914377" lvl="2">
              <a:spcBef>
                <a:spcPts val="1000"/>
              </a:spcBef>
              <a:defRPr/>
            </a:pPr>
            <a:endParaRPr lang="cs-CZ" dirty="0"/>
          </a:p>
          <a:p>
            <a:pPr marL="457189" lvl="1">
              <a:spcBef>
                <a:spcPts val="1000"/>
              </a:spcBef>
              <a:defRPr/>
            </a:pPr>
            <a:endParaRPr lang="cs-CZ" dirty="0"/>
          </a:p>
          <a:p>
            <a:pPr marL="914377" lvl="2">
              <a:spcBef>
                <a:spcPts val="1000"/>
              </a:spcBef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1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080" y="476672"/>
            <a:ext cx="8117887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Digitální technická mapa Plzeňského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0401" y="1196759"/>
            <a:ext cx="7869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Finanční podpora datového fondu technické mapy v PK</a:t>
            </a:r>
          </a:p>
          <a:p>
            <a:pPr marL="800080" lvl="1" indent="-34289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B050"/>
                </a:solidFill>
              </a:rPr>
              <a:t>ROK 2018  (  4,7 mil. Kč )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Klatovy	   764 000 Kč		VO, datové sítě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Plzeň		1 500 000 Kč		ÚMPS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Kyšice	   692 000 Kč		ÚMPS, kanalizace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Starý Plzenec	   696 000 Kč		VO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Sušice	1 111 000 Kč		VO, teplovod</a:t>
            </a:r>
          </a:p>
          <a:p>
            <a:pPr marL="800080" lvl="1" indent="-34289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B050"/>
                </a:solidFill>
              </a:rPr>
              <a:t>ROK 2019  ( 6,3 mil. Kč )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Mýto		   651 000 Kč		všechny sítě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Plzeň		   949 000 Kč		ÚMPS, VO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Plasy		1 464 000 Kč		ÚMPS, všechny sítě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Břasy		   347 000 Kč		ÚMPS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Přeštice	1 247 000 Kč		ÚMPS, kanalizace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Nýrsko	   396 000 Kč		VO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Stříbro	   437 000 Kč		VO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Hartmanice	   763 000 Kč		všechny sítě</a:t>
            </a:r>
            <a:endParaRPr lang="cs-CZ" dirty="0"/>
          </a:p>
          <a:p>
            <a:pPr marL="1257269" lvl="2" indent="-342891">
              <a:buFont typeface="Wingdings" panose="05000000000000000000" pitchFamily="2" charset="2"/>
              <a:buChar char="§"/>
            </a:pPr>
            <a:endParaRPr lang="cs-CZ" dirty="0"/>
          </a:p>
          <a:p>
            <a:pPr marL="342891" indent="-342891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5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080" y="476672"/>
            <a:ext cx="8117887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Digitální technická mapa Plzeňského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0401" y="1340769"/>
            <a:ext cx="7869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Finanční podpora datového fondu technické mapy v PK</a:t>
            </a:r>
          </a:p>
          <a:p>
            <a:pPr marL="800080" lvl="1" indent="-34289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B050"/>
                </a:solidFill>
              </a:rPr>
              <a:t>ROK 2020  (  1,0 mil. Kč )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Zruč-Senec	   545 000 Kč		kanalizace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Konstantinovy L. 390 000 Kč		VO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Horšice	     98 000 Kč		VO, kanalizace</a:t>
            </a:r>
          </a:p>
          <a:p>
            <a:pPr marL="800080" lvl="1" indent="-34289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B050"/>
                </a:solidFill>
              </a:rPr>
              <a:t>ROK 2021  ( 4,0 mil. Kč )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Břasy		1 487 000 Kč		všechny sítě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Chotíkov</a:t>
            </a:r>
            <a:r>
              <a:rPr lang="cs-CZ" dirty="0"/>
              <a:t>	1 </a:t>
            </a:r>
            <a:r>
              <a:rPr lang="cs-CZ" dirty="0"/>
              <a:t>099 </a:t>
            </a:r>
            <a:r>
              <a:rPr lang="cs-CZ" dirty="0"/>
              <a:t>000 Kč		</a:t>
            </a:r>
            <a:r>
              <a:rPr lang="cs-CZ" dirty="0"/>
              <a:t>všechny </a:t>
            </a:r>
            <a:r>
              <a:rPr lang="cs-CZ" dirty="0"/>
              <a:t>sítě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Přeštice	1 413 000 Kč		vodovod, kanalizace</a:t>
            </a:r>
          </a:p>
          <a:p>
            <a:pPr marL="800080" lvl="1" indent="-34289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B050"/>
                </a:solidFill>
              </a:rPr>
              <a:t>ROK 2022  ( 1,9 mil. Kč )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Domažlice	   410 000 Kč		VO</a:t>
            </a:r>
          </a:p>
          <a:p>
            <a:pPr marL="1257269" lvl="2" indent="-342891">
              <a:buFont typeface="Wingdings" panose="05000000000000000000" pitchFamily="2" charset="2"/>
              <a:buChar char="§"/>
            </a:pPr>
            <a:r>
              <a:rPr lang="cs-CZ" dirty="0"/>
              <a:t>Nýrsko	1 500 000 Kč		kanalizace</a:t>
            </a:r>
            <a:endParaRPr lang="cs-CZ" dirty="0"/>
          </a:p>
          <a:p>
            <a:pPr marL="1257269" lvl="2" indent="-342891">
              <a:buFont typeface="Wingdings" panose="05000000000000000000" pitchFamily="2" charset="2"/>
              <a:buChar char="§"/>
            </a:pPr>
            <a:endParaRPr lang="cs-CZ" dirty="0"/>
          </a:p>
          <a:p>
            <a:pPr marL="342891" indent="-342891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9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080" y="476672"/>
            <a:ext cx="8117887" cy="720080"/>
          </a:xfrm>
        </p:spPr>
        <p:txBody>
          <a:bodyPr>
            <a:no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Digitální technická mapa Plzeňského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51" y="1052741"/>
            <a:ext cx="6624736" cy="48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zensky kraj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</TotalTime>
  <Words>747</Words>
  <Application>Microsoft Office PowerPoint</Application>
  <PresentationFormat>Předvádění na obrazovce (4:3)</PresentationFormat>
  <Paragraphs>113</Paragraphs>
  <Slides>15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Myriad Pro</vt:lpstr>
      <vt:lpstr>Myriad Pro</vt:lpstr>
      <vt:lpstr>Times New Roman</vt:lpstr>
      <vt:lpstr>Wingdings</vt:lpstr>
      <vt:lpstr>Motiv sady Office</vt:lpstr>
      <vt:lpstr>Digitální technická mapa Plzeňského kraje</vt:lpstr>
      <vt:lpstr>Digitální technická mapa Plzeňského kraje</vt:lpstr>
      <vt:lpstr>Digitální technická mapa Plzeňského kraje</vt:lpstr>
      <vt:lpstr>Digitální technická mapa Plzeňského kraje - partneři</vt:lpstr>
      <vt:lpstr>Digitální technická mapa Plzeňského kraje - provoz</vt:lpstr>
      <vt:lpstr>Dotační titul Plzeňského kraje</vt:lpstr>
      <vt:lpstr>Digitální technická mapa Plzeňského kraje</vt:lpstr>
      <vt:lpstr>Digitální technická mapa Plzeňského kraje</vt:lpstr>
      <vt:lpstr>Digitální technická mapa Plzeňského kraje</vt:lpstr>
      <vt:lpstr>Projekt Rozšíření DTM Plzeňského kraje</vt:lpstr>
      <vt:lpstr>Projektový záměr Data technické a dopravní infrastruktury v Plzeňském kraji</vt:lpstr>
      <vt:lpstr>Mapování dat technické infrastruktury</vt:lpstr>
      <vt:lpstr>Prezentace aplikace PowerPoint</vt:lpstr>
      <vt:lpstr>Prezentace aplikace PowerPoint</vt:lpstr>
      <vt:lpstr>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Filip Košnar</dc:creator>
  <cp:lastModifiedBy>Schejbal Martin</cp:lastModifiedBy>
  <cp:revision>167</cp:revision>
  <dcterms:created xsi:type="dcterms:W3CDTF">2016-10-24T14:26:56Z</dcterms:created>
  <dcterms:modified xsi:type="dcterms:W3CDTF">2023-09-27T10:28:59Z</dcterms:modified>
</cp:coreProperties>
</file>